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63"/>
  </p:notesMasterIdLst>
  <p:sldIdLst>
    <p:sldId id="256" r:id="rId2"/>
    <p:sldId id="257" r:id="rId3"/>
    <p:sldId id="264" r:id="rId4"/>
    <p:sldId id="261" r:id="rId5"/>
    <p:sldId id="265" r:id="rId6"/>
    <p:sldId id="262" r:id="rId7"/>
    <p:sldId id="266" r:id="rId8"/>
    <p:sldId id="258" r:id="rId9"/>
    <p:sldId id="297" r:id="rId10"/>
    <p:sldId id="298" r:id="rId11"/>
    <p:sldId id="299" r:id="rId12"/>
    <p:sldId id="300" r:id="rId13"/>
    <p:sldId id="263" r:id="rId14"/>
    <p:sldId id="259" r:id="rId15"/>
    <p:sldId id="276" r:id="rId16"/>
    <p:sldId id="269" r:id="rId17"/>
    <p:sldId id="277" r:id="rId18"/>
    <p:sldId id="306" r:id="rId19"/>
    <p:sldId id="302" r:id="rId20"/>
    <p:sldId id="304" r:id="rId21"/>
    <p:sldId id="303" r:id="rId22"/>
    <p:sldId id="305" r:id="rId23"/>
    <p:sldId id="260" r:id="rId24"/>
    <p:sldId id="267" r:id="rId25"/>
    <p:sldId id="301" r:id="rId26"/>
    <p:sldId id="308" r:id="rId27"/>
    <p:sldId id="294" r:id="rId28"/>
    <p:sldId id="293" r:id="rId29"/>
    <p:sldId id="311" r:id="rId30"/>
    <p:sldId id="312" r:id="rId31"/>
    <p:sldId id="309" r:id="rId32"/>
    <p:sldId id="290" r:id="rId33"/>
    <p:sldId id="287" r:id="rId34"/>
    <p:sldId id="288" r:id="rId35"/>
    <p:sldId id="307" r:id="rId36"/>
    <p:sldId id="310" r:id="rId37"/>
    <p:sldId id="291" r:id="rId38"/>
    <p:sldId id="289" r:id="rId39"/>
    <p:sldId id="296" r:id="rId40"/>
    <p:sldId id="295" r:id="rId41"/>
    <p:sldId id="315" r:id="rId42"/>
    <p:sldId id="313" r:id="rId43"/>
    <p:sldId id="314" r:id="rId44"/>
    <p:sldId id="270" r:id="rId45"/>
    <p:sldId id="271" r:id="rId46"/>
    <p:sldId id="273" r:id="rId47"/>
    <p:sldId id="272" r:id="rId48"/>
    <p:sldId id="274" r:id="rId49"/>
    <p:sldId id="275" r:id="rId50"/>
    <p:sldId id="278" r:id="rId51"/>
    <p:sldId id="279" r:id="rId52"/>
    <p:sldId id="280" r:id="rId53"/>
    <p:sldId id="292" r:id="rId54"/>
    <p:sldId id="281" r:id="rId55"/>
    <p:sldId id="282" r:id="rId56"/>
    <p:sldId id="283" r:id="rId57"/>
    <p:sldId id="284" r:id="rId58"/>
    <p:sldId id="285" r:id="rId59"/>
    <p:sldId id="286" r:id="rId60"/>
    <p:sldId id="268" r:id="rId61"/>
    <p:sldId id="316" r:id="rId6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6542"/>
  </p:normalViewPr>
  <p:slideViewPr>
    <p:cSldViewPr snapToGrid="0">
      <p:cViewPr>
        <p:scale>
          <a:sx n="100" d="100"/>
          <a:sy n="100" d="100"/>
        </p:scale>
        <p:origin x="464" y="-4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notesMaster" Target="notesMasters/notesMaster1.xml"/><Relationship Id="rId64" Type="http://schemas.openxmlformats.org/officeDocument/2006/relationships/presProps" Target="presProps.xml"/><Relationship Id="rId65" Type="http://schemas.openxmlformats.org/officeDocument/2006/relationships/viewProps" Target="viewProps.xml"/><Relationship Id="rId66" Type="http://schemas.openxmlformats.org/officeDocument/2006/relationships/theme" Target="theme/theme1.xml"/><Relationship Id="rId67" Type="http://schemas.openxmlformats.org/officeDocument/2006/relationships/tableStyles" Target="tableStyles.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tiff>
</file>

<file path=ppt/media/image2.tiff>
</file>

<file path=ppt/media/image3.tiff>
</file>

<file path=ppt/media/image4.tiff>
</file>

<file path=ppt/media/image5.tiff>
</file>

<file path=ppt/media/image6.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DD93BF-28BE-410E-A7A2-B126037CE348}" type="datetimeFigureOut">
              <a:rPr lang="en-US"/>
              <a:t>12/8/17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6BEDD3C-B24A-4FD8-BC37-AD1F1425C620}" type="slidenum">
              <a:rPr lang="en-US"/>
              <a:t>‹#›</a:t>
            </a:fld>
            <a:endParaRPr lang="en-US"/>
          </a:p>
        </p:txBody>
      </p:sp>
    </p:spTree>
    <p:extLst>
      <p:ext uri="{BB962C8B-B14F-4D97-AF65-F5344CB8AC3E}">
        <p14:creationId xmlns:p14="http://schemas.microsoft.com/office/powerpoint/2010/main" val="7258304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Results from this investigation highlight the potential utility of addressing academic engagement from both the macro (institutionally based) and micro (student focused) level. </a:t>
            </a:r>
          </a:p>
        </p:txBody>
      </p:sp>
      <p:sp>
        <p:nvSpPr>
          <p:cNvPr id="4" name="Slide Number Placeholder 3"/>
          <p:cNvSpPr>
            <a:spLocks noGrp="1"/>
          </p:cNvSpPr>
          <p:nvPr>
            <p:ph type="sldNum" sz="quarter" idx="10"/>
          </p:nvPr>
        </p:nvSpPr>
        <p:spPr/>
        <p:txBody>
          <a:bodyPr/>
          <a:lstStyle/>
          <a:p>
            <a:fld id="{D6BEDD3C-B24A-4FD8-BC37-AD1F1425C620}" type="slidenum">
              <a:rPr lang="en-US"/>
              <a:t>4</a:t>
            </a:fld>
            <a:endParaRPr lang="en-US"/>
          </a:p>
        </p:txBody>
      </p:sp>
    </p:spTree>
    <p:extLst>
      <p:ext uri="{BB962C8B-B14F-4D97-AF65-F5344CB8AC3E}">
        <p14:creationId xmlns:p14="http://schemas.microsoft.com/office/powerpoint/2010/main" val="38883695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fact, </a:t>
            </a:r>
            <a:r>
              <a:rPr lang="en-US" baseline="0" dirty="0" smtClean="0"/>
              <a:t>Trockel and colleagues evaluated a number of variables to identify their potential impact on academic performance, and found that sleep habits showed the greatest association with GPAs.</a:t>
            </a:r>
          </a:p>
          <a:p>
            <a:endParaRPr lang="en-US" baseline="0" dirty="0" smtClean="0"/>
          </a:p>
          <a:p>
            <a:r>
              <a:rPr lang="en-US" dirty="0" smtClean="0"/>
              <a:t>(line with what was found in </a:t>
            </a:r>
            <a:r>
              <a:rPr lang="en-US" dirty="0" err="1" smtClean="0"/>
              <a:t>Legget</a:t>
            </a:r>
            <a:r>
              <a:rPr lang="en-US" dirty="0" smtClean="0"/>
              <a:t> et al.’s study)</a:t>
            </a:r>
            <a:r>
              <a:rPr lang="en-US" baseline="0" dirty="0" smtClean="0"/>
              <a:t> </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22</a:t>
            </a:fld>
            <a:endParaRPr lang="en-US"/>
          </a:p>
        </p:txBody>
      </p:sp>
    </p:spTree>
    <p:extLst>
      <p:ext uri="{BB962C8B-B14F-4D97-AF65-F5344CB8AC3E}">
        <p14:creationId xmlns:p14="http://schemas.microsoft.com/office/powerpoint/2010/main" val="7857853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These findings highlight the need to look closely at the impacting mechanisms or potentially mediating/moderating variables, in the relationship between stress and academic engagement. </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a:t>
            </a:r>
            <a:r>
              <a:rPr lang="en-US" b="1" dirty="0" smtClean="0"/>
              <a:t>page 19 of my proposal</a:t>
            </a:r>
            <a:r>
              <a:rPr lang="en-US" b="1" baseline="0" dirty="0" smtClean="0"/>
              <a:t> said mediating and probably should have said moderating since that is what I am doing).</a:t>
            </a:r>
            <a:endParaRPr lang="en-US" b="1" dirty="0" smtClean="0"/>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23</a:t>
            </a:fld>
            <a:endParaRPr lang="en-US"/>
          </a:p>
        </p:txBody>
      </p:sp>
    </p:spTree>
    <p:extLst>
      <p:ext uri="{BB962C8B-B14F-4D97-AF65-F5344CB8AC3E}">
        <p14:creationId xmlns:p14="http://schemas.microsoft.com/office/powerpoint/2010/main" val="19271406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Sleep is essential to a variety of life’s activities.  Sleep deprivation has been found to impair motor performance, cognitive performance, and even mood (Pilcher &amp; </a:t>
            </a:r>
            <a:r>
              <a:rPr lang="en-US" sz="1200" kern="1200" dirty="0" err="1" smtClean="0">
                <a:solidFill>
                  <a:schemeClr val="tx1"/>
                </a:solidFill>
                <a:effectLst/>
                <a:latin typeface="+mn-lt"/>
                <a:ea typeface="+mn-ea"/>
                <a:cs typeface="+mn-cs"/>
              </a:rPr>
              <a:t>Huffcutt</a:t>
            </a:r>
            <a:r>
              <a:rPr lang="en-US" sz="1200" kern="1200" dirty="0" smtClean="0">
                <a:solidFill>
                  <a:schemeClr val="tx1"/>
                </a:solidFill>
                <a:effectLst/>
                <a:latin typeface="+mn-lt"/>
                <a:ea typeface="+mn-ea"/>
                <a:cs typeface="+mn-cs"/>
              </a:rPr>
              <a:t>, 1996; Pilcher &amp; Walters, 1997).  </a:t>
            </a:r>
          </a:p>
          <a:p>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6BEDD3C-B24A-4FD8-BC37-AD1F1425C620}" type="slidenum">
              <a:rPr lang="en-US" smtClean="0"/>
              <a:t>24</a:t>
            </a:fld>
            <a:endParaRPr lang="en-US"/>
          </a:p>
        </p:txBody>
      </p:sp>
    </p:spTree>
    <p:extLst>
      <p:ext uri="{BB962C8B-B14F-4D97-AF65-F5344CB8AC3E}">
        <p14:creationId xmlns:p14="http://schemas.microsoft.com/office/powerpoint/2010/main" val="19654970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Some of the areas of cognitive functioning that have been shown to be impacted by sleep disturbances are</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working memory, attention, creative thinking, decision making, and long-term memory </a:t>
            </a:r>
            <a:endParaRPr lang="en-US" dirty="0" smtClean="0"/>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25</a:t>
            </a:fld>
            <a:endParaRPr lang="en-US"/>
          </a:p>
        </p:txBody>
      </p:sp>
    </p:spTree>
    <p:extLst>
      <p:ext uri="{BB962C8B-B14F-4D97-AF65-F5344CB8AC3E}">
        <p14:creationId xmlns:p14="http://schemas.microsoft.com/office/powerpoint/2010/main" val="154219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sz="2800" dirty="0" smtClean="0"/>
              <a:t>(The authors argue that sleep habits of undergraduate students are poor, and sleep education programs at the college level that focus on sleep hygiene may be beneficial. )</a:t>
            </a:r>
          </a:p>
          <a:p>
            <a:endParaRPr lang="en-US"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lang="en-US" sz="2800" dirty="0" smtClean="0"/>
              <a:t>(</a:t>
            </a:r>
            <a:r>
              <a:rPr lang="en-US" sz="1800" dirty="0" smtClean="0"/>
              <a:t>potential for mediating factors influencing the relationship between sleep quality and academic performance.  As an example, they suggest that poor sleep may lead to other negative behaviors (e.g. truancy) that may be the true source of lower performance.) </a:t>
            </a:r>
            <a:endParaRPr lang="en-US" sz="2600" dirty="0" smtClean="0"/>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26</a:t>
            </a:fld>
            <a:endParaRPr lang="en-US"/>
          </a:p>
        </p:txBody>
      </p:sp>
    </p:spTree>
    <p:extLst>
      <p:ext uri="{BB962C8B-B14F-4D97-AF65-F5344CB8AC3E}">
        <p14:creationId xmlns:p14="http://schemas.microsoft.com/office/powerpoint/2010/main" val="12159218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Examined</a:t>
            </a:r>
            <a:r>
              <a:rPr lang="en-US" sz="1200" baseline="0" dirty="0" smtClean="0"/>
              <a:t> w</a:t>
            </a:r>
            <a:r>
              <a:rPr lang="en-US" sz="1200" dirty="0" smtClean="0"/>
              <a:t>hether sleep shows a significant impact when including other potential predictors of performance. </a:t>
            </a:r>
          </a:p>
          <a:p>
            <a:endParaRPr lang="en-US" sz="1200"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lang="en-US" sz="2600" dirty="0" smtClean="0"/>
              <a:t>*However, exercise was measured simply as number of hours of exercise per week, with no information regarding the level of intensity or duration of the exercise. </a:t>
            </a:r>
            <a:r>
              <a:rPr lang="en-US" sz="2800" dirty="0" smtClean="0"/>
              <a:t>These findings may relate more to an issue with dose threshold for physical activity as discussed later.  </a:t>
            </a:r>
            <a:endParaRPr lang="en-US" sz="2600" dirty="0" smtClean="0"/>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27</a:t>
            </a:fld>
            <a:endParaRPr lang="en-US"/>
          </a:p>
        </p:txBody>
      </p:sp>
    </p:spTree>
    <p:extLst>
      <p:ext uri="{BB962C8B-B14F-4D97-AF65-F5344CB8AC3E}">
        <p14:creationId xmlns:p14="http://schemas.microsoft.com/office/powerpoint/2010/main" val="177605543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Issues of this kind can impact many of life’s functions, including academic engagement and subsequent scholastic success. </a:t>
            </a:r>
          </a:p>
          <a:p>
            <a:endParaRPr lang="en-US" b="1" dirty="0"/>
          </a:p>
        </p:txBody>
      </p:sp>
      <p:sp>
        <p:nvSpPr>
          <p:cNvPr id="4" name="Slide Number Placeholder 3"/>
          <p:cNvSpPr>
            <a:spLocks noGrp="1"/>
          </p:cNvSpPr>
          <p:nvPr>
            <p:ph type="sldNum" sz="quarter" idx="10"/>
          </p:nvPr>
        </p:nvSpPr>
        <p:spPr/>
        <p:txBody>
          <a:bodyPr/>
          <a:lstStyle/>
          <a:p>
            <a:fld id="{D6BEDD3C-B24A-4FD8-BC37-AD1F1425C620}" type="slidenum">
              <a:rPr lang="en-US" smtClean="0"/>
              <a:t>29</a:t>
            </a:fld>
            <a:endParaRPr lang="en-US"/>
          </a:p>
        </p:txBody>
      </p:sp>
    </p:spTree>
    <p:extLst>
      <p:ext uri="{BB962C8B-B14F-4D97-AF65-F5344CB8AC3E}">
        <p14:creationId xmlns:p14="http://schemas.microsoft.com/office/powerpoint/2010/main" val="88942757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lgn="l"/>
            <a:r>
              <a:rPr lang="en-US" sz="2800" dirty="0" smtClean="0"/>
              <a:t>These results suggest that emotional engagement may not reflect the same impact of sleep loss as other areas of academic engagement in college students.</a:t>
            </a:r>
            <a:r>
              <a:rPr lang="en-US" sz="2800" i="1" dirty="0" smtClean="0"/>
              <a:t> </a:t>
            </a:r>
          </a:p>
          <a:p>
            <a:endParaRPr lang="en-US" b="1" baseline="0" dirty="0" smtClean="0"/>
          </a:p>
        </p:txBody>
      </p:sp>
      <p:sp>
        <p:nvSpPr>
          <p:cNvPr id="4" name="Slide Number Placeholder 3"/>
          <p:cNvSpPr>
            <a:spLocks noGrp="1"/>
          </p:cNvSpPr>
          <p:nvPr>
            <p:ph type="sldNum" sz="quarter" idx="10"/>
          </p:nvPr>
        </p:nvSpPr>
        <p:spPr/>
        <p:txBody>
          <a:bodyPr/>
          <a:lstStyle/>
          <a:p>
            <a:fld id="{D6BEDD3C-B24A-4FD8-BC37-AD1F1425C620}" type="slidenum">
              <a:rPr lang="en-US" smtClean="0"/>
              <a:t>30</a:t>
            </a:fld>
            <a:endParaRPr lang="en-US"/>
          </a:p>
        </p:txBody>
      </p:sp>
    </p:spTree>
    <p:extLst>
      <p:ext uri="{BB962C8B-B14F-4D97-AF65-F5344CB8AC3E}">
        <p14:creationId xmlns:p14="http://schemas.microsoft.com/office/powerpoint/2010/main" val="211857007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 is important</a:t>
            </a:r>
            <a:r>
              <a:rPr lang="en-US" baseline="0" dirty="0" smtClean="0"/>
              <a:t> to note that sleep habits change over time and show differences for different age groups and settings.</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31</a:t>
            </a:fld>
            <a:endParaRPr lang="en-US"/>
          </a:p>
        </p:txBody>
      </p:sp>
    </p:spTree>
    <p:extLst>
      <p:ext uri="{BB962C8B-B14F-4D97-AF65-F5344CB8AC3E}">
        <p14:creationId xmlns:p14="http://schemas.microsoft.com/office/powerpoint/2010/main" val="154529228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Sleep deprived students have been shown to rate themselves higher in cognitive performance when sleep deprived as compared to non-sleep deprived students, even though their performance was significantly more impaired </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32</a:t>
            </a:fld>
            <a:endParaRPr lang="en-US"/>
          </a:p>
        </p:txBody>
      </p:sp>
    </p:spTree>
    <p:extLst>
      <p:ext uri="{BB962C8B-B14F-4D97-AF65-F5344CB8AC3E}">
        <p14:creationId xmlns:p14="http://schemas.microsoft.com/office/powerpoint/2010/main" val="19744175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Skinner and Belmont examined a </a:t>
            </a:r>
            <a:r>
              <a:rPr lang="en-US" u="sng"/>
              <a:t>transactional</a:t>
            </a:r>
            <a:r>
              <a:rPr lang="en-US"/>
              <a:t> form of engagement with their evaluation of the impact of teacher/student relations. Teacher relations and behaviors influence student academic engagement in a positive fashion.</a:t>
            </a:r>
          </a:p>
          <a:p>
            <a:endParaRPr lang="en-US"/>
          </a:p>
        </p:txBody>
      </p:sp>
      <p:sp>
        <p:nvSpPr>
          <p:cNvPr id="4" name="Slide Number Placeholder 3"/>
          <p:cNvSpPr>
            <a:spLocks noGrp="1"/>
          </p:cNvSpPr>
          <p:nvPr>
            <p:ph type="sldNum" sz="quarter" idx="10"/>
          </p:nvPr>
        </p:nvSpPr>
        <p:spPr/>
        <p:txBody>
          <a:bodyPr/>
          <a:lstStyle/>
          <a:p>
            <a:fld id="{D6BEDD3C-B24A-4FD8-BC37-AD1F1425C620}" type="slidenum">
              <a:rPr lang="en-US"/>
              <a:t>6</a:t>
            </a:fld>
            <a:endParaRPr lang="en-US"/>
          </a:p>
        </p:txBody>
      </p:sp>
    </p:spTree>
    <p:extLst>
      <p:ext uri="{BB962C8B-B14F-4D97-AF65-F5344CB8AC3E}">
        <p14:creationId xmlns:p14="http://schemas.microsoft.com/office/powerpoint/2010/main" val="423419581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Includes</a:t>
            </a:r>
            <a:r>
              <a:rPr lang="en-US" baseline="0" dirty="0" smtClean="0"/>
              <a:t> various aspects to optimize sleep, including</a:t>
            </a:r>
            <a:r>
              <a:rPr lang="mr-IN" baseline="0" dirty="0" smtClean="0"/>
              <a:t>…</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34</a:t>
            </a:fld>
            <a:endParaRPr lang="en-US"/>
          </a:p>
        </p:txBody>
      </p:sp>
    </p:spTree>
    <p:extLst>
      <p:ext uri="{BB962C8B-B14F-4D97-AF65-F5344CB8AC3E}">
        <p14:creationId xmlns:p14="http://schemas.microsoft.com/office/powerpoint/2010/main" val="65763448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Not only did Trockel and colleagues find an association between sleep habits and academic performance but also exercise and academic performance.  Exercise may be another potential moderator of the relationship between stress and academic engagement.</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37</a:t>
            </a:fld>
            <a:endParaRPr lang="en-US"/>
          </a:p>
        </p:txBody>
      </p:sp>
    </p:spTree>
    <p:extLst>
      <p:ext uri="{BB962C8B-B14F-4D97-AF65-F5344CB8AC3E}">
        <p14:creationId xmlns:p14="http://schemas.microsoft.com/office/powerpoint/2010/main" val="15132390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dirty="0" err="1" smtClean="0"/>
              <a:t>Rasberry</a:t>
            </a:r>
            <a:r>
              <a:rPr lang="en-US" dirty="0" smtClean="0"/>
              <a:t>: Although they found a somewhat comparable number of studies reflecting no changes in academic performance as a result of physical activity, subsequent research by </a:t>
            </a:r>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39</a:t>
            </a:fld>
            <a:endParaRPr lang="en-US"/>
          </a:p>
        </p:txBody>
      </p:sp>
    </p:spTree>
    <p:extLst>
      <p:ext uri="{BB962C8B-B14F-4D97-AF65-F5344CB8AC3E}">
        <p14:creationId xmlns:p14="http://schemas.microsoft.com/office/powerpoint/2010/main" val="22879034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sz="2600" dirty="0" smtClean="0"/>
              <a:t>They postulate that this may be based on a “threshold level of physical activity” at which the beneficial impacts of exercise occur (pg. 1517).</a:t>
            </a:r>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40</a:t>
            </a:fld>
            <a:endParaRPr lang="en-US"/>
          </a:p>
        </p:txBody>
      </p:sp>
    </p:spTree>
    <p:extLst>
      <p:ext uri="{BB962C8B-B14F-4D97-AF65-F5344CB8AC3E}">
        <p14:creationId xmlns:p14="http://schemas.microsoft.com/office/powerpoint/2010/main" val="200374492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preponderance of evidence indicates that aerobic</a:t>
            </a:r>
            <a:r>
              <a:rPr lang="en-US" baseline="0" dirty="0" smtClean="0"/>
              <a:t> or strenuous exercise shows the most impact.</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41</a:t>
            </a:fld>
            <a:endParaRPr lang="en-US"/>
          </a:p>
        </p:txBody>
      </p:sp>
    </p:spTree>
    <p:extLst>
      <p:ext uri="{BB962C8B-B14F-4D97-AF65-F5344CB8AC3E}">
        <p14:creationId xmlns:p14="http://schemas.microsoft.com/office/powerpoint/2010/main" val="192359640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Exercise has been shown to reduce stress and improve emotional well-being. </a:t>
            </a:r>
          </a:p>
          <a:p>
            <a:endParaRPr lang="en-US" sz="1200" dirty="0" smtClean="0"/>
          </a:p>
        </p:txBody>
      </p:sp>
      <p:sp>
        <p:nvSpPr>
          <p:cNvPr id="4" name="Slide Number Placeholder 3"/>
          <p:cNvSpPr>
            <a:spLocks noGrp="1"/>
          </p:cNvSpPr>
          <p:nvPr>
            <p:ph type="sldNum" sz="quarter" idx="10"/>
          </p:nvPr>
        </p:nvSpPr>
        <p:spPr/>
        <p:txBody>
          <a:bodyPr/>
          <a:lstStyle/>
          <a:p>
            <a:fld id="{D6BEDD3C-B24A-4FD8-BC37-AD1F1425C620}" type="slidenum">
              <a:rPr lang="en-US" smtClean="0"/>
              <a:t>42</a:t>
            </a:fld>
            <a:endParaRPr lang="en-US"/>
          </a:p>
        </p:txBody>
      </p:sp>
    </p:spTree>
    <p:extLst>
      <p:ext uri="{BB962C8B-B14F-4D97-AF65-F5344CB8AC3E}">
        <p14:creationId xmlns:p14="http://schemas.microsoft.com/office/powerpoint/2010/main" val="198379417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43</a:t>
            </a:fld>
            <a:endParaRPr lang="en-US"/>
          </a:p>
        </p:txBody>
      </p:sp>
    </p:spTree>
    <p:extLst>
      <p:ext uri="{BB962C8B-B14F-4D97-AF65-F5344CB8AC3E}">
        <p14:creationId xmlns:p14="http://schemas.microsoft.com/office/powerpoint/2010/main" val="12199214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latin typeface="Times New Roman" charset="0"/>
                <a:ea typeface="Times New Roman" charset="0"/>
                <a:cs typeface="Times New Roman" charset="0"/>
              </a:rPr>
              <a:t>Specifically, academic engagement will be lower in undergraduate students who experience reduced levels of healthy sleep hygiene practices as measured by the SHI.</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45</a:t>
            </a:fld>
            <a:endParaRPr lang="en-US"/>
          </a:p>
        </p:txBody>
      </p:sp>
    </p:spTree>
    <p:extLst>
      <p:ext uri="{BB962C8B-B14F-4D97-AF65-F5344CB8AC3E}">
        <p14:creationId xmlns:p14="http://schemas.microsoft.com/office/powerpoint/2010/main" val="166146214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Based on Shephard’s (1996) claim</a:t>
            </a:r>
            <a:r>
              <a:rPr lang="en-US" sz="1200" baseline="0" dirty="0" smtClean="0"/>
              <a:t> </a:t>
            </a:r>
            <a:r>
              <a:rPr lang="en-US" sz="1200" dirty="0" smtClean="0"/>
              <a:t>that exercise promotes attention by reducing boredom and increasing arousal.</a:t>
            </a:r>
            <a:endParaRPr lang="en-US" b="1" dirty="0"/>
          </a:p>
        </p:txBody>
      </p:sp>
      <p:sp>
        <p:nvSpPr>
          <p:cNvPr id="4" name="Slide Number Placeholder 3"/>
          <p:cNvSpPr>
            <a:spLocks noGrp="1"/>
          </p:cNvSpPr>
          <p:nvPr>
            <p:ph type="sldNum" sz="quarter" idx="10"/>
          </p:nvPr>
        </p:nvSpPr>
        <p:spPr/>
        <p:txBody>
          <a:bodyPr/>
          <a:lstStyle/>
          <a:p>
            <a:fld id="{D6BEDD3C-B24A-4FD8-BC37-AD1F1425C620}" type="slidenum">
              <a:rPr lang="en-US" smtClean="0"/>
              <a:t>47</a:t>
            </a:fld>
            <a:endParaRPr lang="en-US"/>
          </a:p>
        </p:txBody>
      </p:sp>
    </p:spTree>
    <p:extLst>
      <p:ext uri="{BB962C8B-B14F-4D97-AF65-F5344CB8AC3E}">
        <p14:creationId xmlns:p14="http://schemas.microsoft.com/office/powerpoint/2010/main" val="182796303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participating students were provided the option of completing a research review paper or participating in this study to fulfill a research requirement for their course.  This option was provided to students in 3-4 classes over the course of multiple semesters.  Participants were also obtained from other psychology and education courses.  </a:t>
            </a:r>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50</a:t>
            </a:fld>
            <a:endParaRPr lang="en-US"/>
          </a:p>
        </p:txBody>
      </p:sp>
    </p:spTree>
    <p:extLst>
      <p:ext uri="{BB962C8B-B14F-4D97-AF65-F5344CB8AC3E}">
        <p14:creationId xmlns:p14="http://schemas.microsoft.com/office/powerpoint/2010/main" val="743220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College students are being</a:t>
            </a:r>
            <a:r>
              <a:rPr lang="en-US" baseline="0" dirty="0" smtClean="0"/>
              <a:t> inundated with stressors from managing newly acquired independence, to the increased rigors of college curriculum. </a:t>
            </a:r>
          </a:p>
          <a:p>
            <a:endParaRPr lang="en-US" b="1" baseline="0" dirty="0" smtClean="0"/>
          </a:p>
          <a:p>
            <a:r>
              <a:rPr lang="en-US" sz="1200" kern="1200" dirty="0" smtClean="0">
                <a:solidFill>
                  <a:schemeClr val="tx1"/>
                </a:solidFill>
                <a:effectLst/>
                <a:latin typeface="+mn-lt"/>
                <a:ea typeface="+mn-ea"/>
                <a:cs typeface="+mn-cs"/>
              </a:rPr>
              <a:t>(To achieve academic success, it is important for students to be actively engaged in school. Stress, however, has been implicated in reducing school engagement )</a:t>
            </a:r>
            <a:endParaRPr lang="en-US" b="1" baseline="0" dirty="0" smtClean="0"/>
          </a:p>
        </p:txBody>
      </p:sp>
      <p:sp>
        <p:nvSpPr>
          <p:cNvPr id="4" name="Slide Number Placeholder 3"/>
          <p:cNvSpPr>
            <a:spLocks noGrp="1"/>
          </p:cNvSpPr>
          <p:nvPr>
            <p:ph type="sldNum" sz="quarter" idx="10"/>
          </p:nvPr>
        </p:nvSpPr>
        <p:spPr/>
        <p:txBody>
          <a:bodyPr/>
          <a:lstStyle/>
          <a:p>
            <a:fld id="{D6BEDD3C-B24A-4FD8-BC37-AD1F1425C620}" type="slidenum">
              <a:rPr lang="en-US" smtClean="0"/>
              <a:t>14</a:t>
            </a:fld>
            <a:endParaRPr lang="en-US"/>
          </a:p>
        </p:txBody>
      </p:sp>
    </p:spTree>
    <p:extLst>
      <p:ext uri="{BB962C8B-B14F-4D97-AF65-F5344CB8AC3E}">
        <p14:creationId xmlns:p14="http://schemas.microsoft.com/office/powerpoint/2010/main" val="212346313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u="sng" kern="1200" dirty="0" smtClean="0">
                <a:solidFill>
                  <a:schemeClr val="tx1"/>
                </a:solidFill>
                <a:effectLst/>
                <a:latin typeface="+mn-lt"/>
                <a:ea typeface="+mn-ea"/>
                <a:cs typeface="+mn-cs"/>
              </a:rPr>
              <a:t>USQ </a:t>
            </a:r>
            <a:r>
              <a:rPr lang="mr-IN" sz="1200" u="sng" kern="1200" dirty="0" smtClean="0">
                <a:solidFill>
                  <a:schemeClr val="tx1"/>
                </a:solidFill>
                <a:effectLst/>
                <a:latin typeface="+mn-lt"/>
                <a:ea typeface="+mn-ea"/>
                <a:cs typeface="+mn-cs"/>
              </a:rPr>
              <a:t>–</a:t>
            </a:r>
            <a:r>
              <a:rPr lang="en-US" sz="1200" u="sng" kern="1200" dirty="0" smtClean="0">
                <a:solidFill>
                  <a:schemeClr val="tx1"/>
                </a:solidFill>
                <a:effectLst/>
                <a:latin typeface="+mn-lt"/>
                <a:ea typeface="+mn-ea"/>
                <a:cs typeface="+mn-cs"/>
              </a:rPr>
              <a:t> </a:t>
            </a:r>
          </a:p>
          <a:p>
            <a:pPr marL="171450" indent="-171450">
              <a:buFont typeface="Arial" charset="0"/>
              <a:buChar char="•"/>
            </a:pPr>
            <a:r>
              <a:rPr lang="en-US" sz="1200" kern="1200" dirty="0" smtClean="0">
                <a:solidFill>
                  <a:schemeClr val="tx1"/>
                </a:solidFill>
                <a:effectLst/>
                <a:latin typeface="+mn-lt"/>
                <a:ea typeface="+mn-ea"/>
                <a:cs typeface="+mn-cs"/>
              </a:rPr>
              <a:t>self- report questionnaire targeted toward university students</a:t>
            </a:r>
          </a:p>
          <a:p>
            <a:pPr marL="171450" indent="-171450">
              <a:buFont typeface="Arial" charset="0"/>
              <a:buChar char="•"/>
            </a:pPr>
            <a:r>
              <a:rPr lang="en-US" sz="1200" kern="1200" dirty="0" smtClean="0">
                <a:solidFill>
                  <a:schemeClr val="tx1"/>
                </a:solidFill>
                <a:effectLst/>
                <a:latin typeface="+mn-lt"/>
                <a:ea typeface="+mn-ea"/>
                <a:cs typeface="+mn-cs"/>
              </a:rPr>
              <a:t>items relevant in the life of an undergraduate student. </a:t>
            </a:r>
          </a:p>
          <a:p>
            <a:pPr marL="171450" indent="-171450">
              <a:buFont typeface="Arial" charset="0"/>
              <a:buChar char="•"/>
            </a:pPr>
            <a:r>
              <a:rPr lang="en-US" sz="1200" kern="1200" dirty="0" smtClean="0">
                <a:solidFill>
                  <a:schemeClr val="tx1"/>
                </a:solidFill>
                <a:effectLst/>
                <a:latin typeface="+mn-lt"/>
                <a:ea typeface="+mn-ea"/>
                <a:cs typeface="+mn-cs"/>
              </a:rPr>
              <a:t>82 common stressful life events</a:t>
            </a:r>
          </a:p>
          <a:p>
            <a:pPr marL="171450" indent="-171450">
              <a:buFont typeface="Arial" charset="0"/>
              <a:buChar char="•"/>
            </a:pPr>
            <a:r>
              <a:rPr lang="en-US" sz="1200" kern="1200" dirty="0" smtClean="0">
                <a:solidFill>
                  <a:schemeClr val="tx1"/>
                </a:solidFill>
                <a:effectLst/>
                <a:latin typeface="+mn-lt"/>
                <a:ea typeface="+mn-ea"/>
                <a:cs typeface="+mn-cs"/>
              </a:rPr>
              <a:t>indicate which events have occurred within the last semester using a yes/no format of “it happened to me” or “it did NOT happen to me.” </a:t>
            </a:r>
          </a:p>
          <a:p>
            <a:pPr marL="0" lvl="0" indent="0">
              <a:buFont typeface="Arial" charset="0"/>
              <a:buNone/>
            </a:pPr>
            <a:endParaRPr lang="en-US" sz="1200" kern="1200" dirty="0" smtClean="0">
              <a:solidFill>
                <a:schemeClr val="tx1"/>
              </a:solidFill>
              <a:effectLst/>
              <a:latin typeface="+mn-lt"/>
              <a:ea typeface="+mn-ea"/>
              <a:cs typeface="+mn-cs"/>
            </a:endParaRPr>
          </a:p>
          <a:p>
            <a:pPr marL="0" lvl="0" indent="0">
              <a:buFont typeface="Arial" charset="0"/>
              <a:buNone/>
            </a:pPr>
            <a:r>
              <a:rPr lang="en-US" sz="1200" u="sng" kern="1200" dirty="0" smtClean="0">
                <a:solidFill>
                  <a:schemeClr val="tx1"/>
                </a:solidFill>
                <a:effectLst/>
                <a:latin typeface="+mn-lt"/>
                <a:ea typeface="+mn-ea"/>
                <a:cs typeface="+mn-cs"/>
              </a:rPr>
              <a:t>SHI</a:t>
            </a:r>
            <a:r>
              <a:rPr lang="en-US" sz="1200" u="sng" kern="1200" baseline="0" dirty="0" smtClean="0">
                <a:solidFill>
                  <a:schemeClr val="tx1"/>
                </a:solidFill>
                <a:effectLst/>
                <a:latin typeface="+mn-lt"/>
                <a:ea typeface="+mn-ea"/>
                <a:cs typeface="+mn-cs"/>
              </a:rPr>
              <a:t> </a:t>
            </a:r>
            <a:r>
              <a:rPr lang="mr-IN" sz="1200" kern="1200" baseline="0" dirty="0" smtClean="0">
                <a:solidFill>
                  <a:schemeClr val="tx1"/>
                </a:solidFill>
                <a:effectLst/>
                <a:latin typeface="+mn-lt"/>
                <a:ea typeface="+mn-ea"/>
                <a:cs typeface="+mn-cs"/>
              </a:rPr>
              <a:t>–</a:t>
            </a:r>
            <a:r>
              <a:rPr lang="en-US" sz="1200" kern="1200" baseline="0" dirty="0" smtClean="0">
                <a:solidFill>
                  <a:schemeClr val="tx1"/>
                </a:solidFill>
                <a:effectLst/>
                <a:latin typeface="+mn-lt"/>
                <a:ea typeface="+mn-ea"/>
                <a:cs typeface="+mn-cs"/>
              </a:rPr>
              <a:t> </a:t>
            </a:r>
          </a:p>
          <a:p>
            <a:pPr marL="171450" lvl="0" indent="-171450">
              <a:buFont typeface="Arial" charset="0"/>
              <a:buChar char="•"/>
            </a:pPr>
            <a:r>
              <a:rPr lang="en-US" sz="1200" kern="1200" dirty="0" smtClean="0">
                <a:solidFill>
                  <a:schemeClr val="tx1"/>
                </a:solidFill>
                <a:effectLst/>
                <a:latin typeface="+mn-lt"/>
                <a:ea typeface="+mn-ea"/>
                <a:cs typeface="+mn-cs"/>
              </a:rPr>
              <a:t>a self-report measure comprised of 13 items rated on a five-point scale ranging from 0 (never) to 4 (always)</a:t>
            </a:r>
            <a:r>
              <a:rPr lang="en-US" dirty="0" smtClean="0">
                <a:effectLst/>
              </a:rPr>
              <a:t> </a:t>
            </a:r>
          </a:p>
          <a:p>
            <a:pPr marL="171450" lvl="0" indent="-171450">
              <a:buFont typeface="Arial" charset="0"/>
              <a:buChar char="•"/>
            </a:pPr>
            <a:r>
              <a:rPr lang="en-US" sz="1200" kern="1200" dirty="0" smtClean="0">
                <a:solidFill>
                  <a:schemeClr val="tx1"/>
                </a:solidFill>
                <a:effectLst/>
                <a:latin typeface="+mn-lt"/>
                <a:ea typeface="+mn-ea"/>
                <a:cs typeface="+mn-cs"/>
              </a:rPr>
              <a:t>High scores indicate more maladaptive sleep hygiene practices, lower scores demonstrate better sleep hygiene.</a:t>
            </a:r>
            <a:r>
              <a:rPr lang="en-US" dirty="0" smtClean="0">
                <a:effectLst/>
              </a:rPr>
              <a:t> </a:t>
            </a:r>
          </a:p>
          <a:p>
            <a:pPr marL="171450" lvl="0" indent="-171450">
              <a:buFont typeface="Arial" charset="0"/>
              <a:buChar char="•"/>
            </a:pPr>
            <a:r>
              <a:rPr lang="en-US" sz="1200" kern="1200" dirty="0" smtClean="0">
                <a:solidFill>
                  <a:schemeClr val="tx1"/>
                </a:solidFill>
                <a:effectLst/>
                <a:latin typeface="+mn-lt"/>
                <a:ea typeface="+mn-ea"/>
                <a:cs typeface="+mn-cs"/>
              </a:rPr>
              <a:t>The total score ranges from 0-52. </a:t>
            </a:r>
          </a:p>
          <a:p>
            <a:pPr marL="171450" lvl="0" indent="-171450">
              <a:buFont typeface="Arial" charset="0"/>
              <a:buChar char="•"/>
            </a:pPr>
            <a:endParaRPr lang="en-US" sz="1200" kern="1200" dirty="0" smtClean="0">
              <a:solidFill>
                <a:schemeClr val="tx1"/>
              </a:solidFill>
              <a:effectLst/>
              <a:latin typeface="+mn-lt"/>
              <a:ea typeface="+mn-ea"/>
              <a:cs typeface="+mn-cs"/>
            </a:endParaRPr>
          </a:p>
          <a:p>
            <a:pPr marL="0" lvl="0" indent="0">
              <a:buFont typeface="Arial" charset="0"/>
              <a:buNone/>
            </a:pPr>
            <a:r>
              <a:rPr lang="en-US" sz="1200" u="sng" kern="1200" dirty="0" smtClean="0">
                <a:solidFill>
                  <a:schemeClr val="tx1"/>
                </a:solidFill>
                <a:effectLst/>
                <a:latin typeface="+mn-lt"/>
                <a:ea typeface="+mn-ea"/>
                <a:cs typeface="+mn-cs"/>
              </a:rPr>
              <a:t>LTEQ</a:t>
            </a:r>
            <a:r>
              <a:rPr lang="en-US" sz="1200" kern="1200" dirty="0" smtClean="0">
                <a:solidFill>
                  <a:schemeClr val="tx1"/>
                </a:solidFill>
                <a:effectLst/>
                <a:latin typeface="+mn-lt"/>
                <a:ea typeface="+mn-ea"/>
                <a:cs typeface="+mn-cs"/>
              </a:rPr>
              <a:t> </a:t>
            </a:r>
            <a:r>
              <a:rPr lang="mr-IN" sz="1200" kern="1200" dirty="0" smtClean="0">
                <a:solidFill>
                  <a:schemeClr val="tx1"/>
                </a:solidFill>
                <a:effectLst/>
                <a:latin typeface="+mn-lt"/>
                <a:ea typeface="+mn-ea"/>
                <a:cs typeface="+mn-cs"/>
              </a:rPr>
              <a:t>–</a:t>
            </a:r>
            <a:r>
              <a:rPr lang="en-US" sz="1200" kern="1200" dirty="0" smtClean="0">
                <a:solidFill>
                  <a:schemeClr val="tx1"/>
                </a:solidFill>
                <a:effectLst/>
                <a:latin typeface="+mn-lt"/>
                <a:ea typeface="+mn-ea"/>
                <a:cs typeface="+mn-cs"/>
              </a:rPr>
              <a:t> </a:t>
            </a:r>
          </a:p>
          <a:p>
            <a:pPr marL="171450" lvl="0" indent="-171450">
              <a:buFont typeface="Arial" charset="0"/>
              <a:buChar char="•"/>
            </a:pPr>
            <a:r>
              <a:rPr lang="en-US" sz="1200" kern="1200" dirty="0" smtClean="0">
                <a:solidFill>
                  <a:schemeClr val="tx1"/>
                </a:solidFill>
                <a:effectLst/>
                <a:latin typeface="+mn-lt"/>
                <a:ea typeface="+mn-ea"/>
                <a:cs typeface="+mn-cs"/>
              </a:rPr>
              <a:t>5-category rating range for three levels of physical activity: “Strenuous,” “Moderate,” and “Mild” exercise</a:t>
            </a:r>
            <a:r>
              <a:rPr lang="en-US" dirty="0" smtClean="0">
                <a:effectLst/>
              </a:rPr>
              <a:t> </a:t>
            </a:r>
          </a:p>
          <a:p>
            <a:pPr marL="171450" lvl="0" indent="-171450">
              <a:buFont typeface="Arial" charset="0"/>
              <a:buChar char="•"/>
            </a:pPr>
            <a:r>
              <a:rPr lang="en-US" sz="1200" kern="1200" dirty="0" smtClean="0">
                <a:solidFill>
                  <a:schemeClr val="tx1"/>
                </a:solidFill>
                <a:effectLst/>
                <a:latin typeface="+mn-lt"/>
                <a:ea typeface="+mn-ea"/>
                <a:cs typeface="+mn-cs"/>
              </a:rPr>
              <a:t>average weekly exercise and how often they complete 20 minutes or more minutes of either strenuous, moderate, or mild exercise during their free time.</a:t>
            </a:r>
            <a:r>
              <a:rPr lang="en-US" dirty="0" smtClean="0">
                <a:effectLst/>
              </a:rPr>
              <a:t> </a:t>
            </a:r>
          </a:p>
          <a:p>
            <a:pPr marL="171450" lvl="0" indent="-171450">
              <a:buFont typeface="Arial" charset="0"/>
              <a:buChar char="•"/>
            </a:pPr>
            <a:r>
              <a:rPr lang="en-US" sz="1200" kern="1200" dirty="0" smtClean="0">
                <a:solidFill>
                  <a:schemeClr val="tx1"/>
                </a:solidFill>
                <a:effectLst/>
                <a:latin typeface="+mn-lt"/>
                <a:ea typeface="+mn-ea"/>
                <a:cs typeface="+mn-cs"/>
              </a:rPr>
              <a:t>indicating “Never,” “1-2 times,” “3-4 times,” “5-6 times,” and “7 or more times” (per week)</a:t>
            </a:r>
            <a:r>
              <a:rPr lang="en-US" dirty="0" smtClean="0">
                <a:effectLst/>
              </a:rPr>
              <a:t> </a:t>
            </a:r>
          </a:p>
          <a:p>
            <a:pPr marL="171450" lvl="0" indent="-171450">
              <a:buFont typeface="Arial" charset="0"/>
              <a:buChar char="•"/>
            </a:pPr>
            <a:r>
              <a:rPr lang="en-US" sz="1200" kern="1200" dirty="0" smtClean="0">
                <a:solidFill>
                  <a:schemeClr val="tx1"/>
                </a:solidFill>
                <a:effectLst/>
                <a:latin typeface="+mn-lt"/>
                <a:ea typeface="+mn-ea"/>
                <a:cs typeface="+mn-cs"/>
              </a:rPr>
              <a:t>descriptions of physical states one would experience at that level and specific activity examples (i.e. running for strenuous exercise and bowling for mild exercise)</a:t>
            </a:r>
          </a:p>
          <a:p>
            <a:pPr marL="171450" lvl="0" indent="-171450">
              <a:buFont typeface="Arial" charset="0"/>
              <a:buChar char="•"/>
            </a:pPr>
            <a:endParaRPr lang="en-US" sz="1200" kern="1200" dirty="0" smtClean="0">
              <a:solidFill>
                <a:schemeClr val="tx1"/>
              </a:solidFill>
              <a:effectLst/>
              <a:latin typeface="+mn-lt"/>
              <a:ea typeface="+mn-ea"/>
              <a:cs typeface="+mn-cs"/>
            </a:endParaRPr>
          </a:p>
          <a:p>
            <a:pPr marL="0" lvl="0" indent="0">
              <a:buFont typeface="Arial" charset="0"/>
              <a:buNone/>
            </a:pPr>
            <a:r>
              <a:rPr lang="en-US" sz="1200" u="sng" kern="1200" dirty="0" smtClean="0">
                <a:solidFill>
                  <a:schemeClr val="tx1"/>
                </a:solidFill>
                <a:effectLst/>
                <a:latin typeface="+mn-lt"/>
                <a:ea typeface="+mn-ea"/>
                <a:cs typeface="+mn-cs"/>
              </a:rPr>
              <a:t>SCEQ</a:t>
            </a:r>
            <a:r>
              <a:rPr lang="en-US" sz="1200" kern="1200" baseline="0" dirty="0" smtClean="0">
                <a:solidFill>
                  <a:schemeClr val="tx1"/>
                </a:solidFill>
                <a:effectLst/>
                <a:latin typeface="+mn-lt"/>
                <a:ea typeface="+mn-ea"/>
                <a:cs typeface="+mn-cs"/>
              </a:rPr>
              <a:t> </a:t>
            </a:r>
            <a:r>
              <a:rPr lang="mr-IN" sz="1200" kern="1200" baseline="0" dirty="0" smtClean="0">
                <a:solidFill>
                  <a:schemeClr val="tx1"/>
                </a:solidFill>
                <a:effectLst/>
                <a:latin typeface="+mn-lt"/>
                <a:ea typeface="+mn-ea"/>
                <a:cs typeface="+mn-cs"/>
              </a:rPr>
              <a:t>–</a:t>
            </a:r>
            <a:r>
              <a:rPr lang="en-US" sz="1200" kern="1200" baseline="0" dirty="0" smtClean="0">
                <a:solidFill>
                  <a:schemeClr val="tx1"/>
                </a:solidFill>
                <a:effectLst/>
                <a:latin typeface="+mn-lt"/>
                <a:ea typeface="+mn-ea"/>
                <a:cs typeface="+mn-cs"/>
              </a:rPr>
              <a:t> </a:t>
            </a:r>
          </a:p>
          <a:p>
            <a:pPr marL="171450" lvl="0" indent="-171450">
              <a:buFont typeface="Arial" charset="0"/>
              <a:buChar char="•"/>
            </a:pPr>
            <a:r>
              <a:rPr lang="en-US" sz="1200" kern="1200" dirty="0" smtClean="0">
                <a:solidFill>
                  <a:schemeClr val="tx1"/>
                </a:solidFill>
                <a:effectLst/>
                <a:latin typeface="+mn-lt"/>
                <a:ea typeface="+mn-ea"/>
                <a:cs typeface="+mn-cs"/>
              </a:rPr>
              <a:t>23 items that are loaded onto four factors, including Factor 1 – Skills Engagement, Factor 2 – Emotional Engagement, Factor 3- Participation/Interaction Engagement, and Factor 4 – Performance Engagement. </a:t>
            </a:r>
          </a:p>
          <a:p>
            <a:pPr marL="171450" lvl="0" indent="-171450">
              <a:buFont typeface="Arial" charset="0"/>
              <a:buChar char="•"/>
            </a:pPr>
            <a:r>
              <a:rPr lang="en-US" sz="1200" kern="1200" dirty="0" smtClean="0">
                <a:solidFill>
                  <a:schemeClr val="tx1"/>
                </a:solidFill>
                <a:effectLst/>
                <a:latin typeface="+mn-lt"/>
                <a:ea typeface="+mn-ea"/>
                <a:cs typeface="+mn-cs"/>
              </a:rPr>
              <a:t>items are rated on a 5-point rating scale, with the following instructions: “To what extent do the following behaviors, thoughts, and feelings describe you, in this course.  Please rate each of them on the following scale: 1 = </a:t>
            </a:r>
            <a:r>
              <a:rPr lang="en-US" sz="1200" i="1" kern="1200" dirty="0" smtClean="0">
                <a:solidFill>
                  <a:schemeClr val="tx1"/>
                </a:solidFill>
                <a:effectLst/>
                <a:latin typeface="+mn-lt"/>
                <a:ea typeface="+mn-ea"/>
                <a:cs typeface="+mn-cs"/>
              </a:rPr>
              <a:t>not at all characteristic of me</a:t>
            </a:r>
            <a:r>
              <a:rPr lang="en-US" sz="1200" kern="1200" dirty="0" smtClean="0">
                <a:solidFill>
                  <a:schemeClr val="tx1"/>
                </a:solidFill>
                <a:effectLst/>
                <a:latin typeface="+mn-lt"/>
                <a:ea typeface="+mn-ea"/>
                <a:cs typeface="+mn-cs"/>
              </a:rPr>
              <a:t>, 2 = </a:t>
            </a:r>
            <a:r>
              <a:rPr lang="en-US" sz="1200" i="1" kern="1200" dirty="0" smtClean="0">
                <a:solidFill>
                  <a:schemeClr val="tx1"/>
                </a:solidFill>
                <a:effectLst/>
                <a:latin typeface="+mn-lt"/>
                <a:ea typeface="+mn-ea"/>
                <a:cs typeface="+mn-cs"/>
              </a:rPr>
              <a:t>not really characteristic of me</a:t>
            </a:r>
            <a:r>
              <a:rPr lang="en-US" sz="1200" kern="1200" dirty="0" smtClean="0">
                <a:solidFill>
                  <a:schemeClr val="tx1"/>
                </a:solidFill>
                <a:effectLst/>
                <a:latin typeface="+mn-lt"/>
                <a:ea typeface="+mn-ea"/>
                <a:cs typeface="+mn-cs"/>
              </a:rPr>
              <a:t>, 3 = </a:t>
            </a:r>
            <a:r>
              <a:rPr lang="en-US" sz="1200" i="1" kern="1200" dirty="0" smtClean="0">
                <a:solidFill>
                  <a:schemeClr val="tx1"/>
                </a:solidFill>
                <a:effectLst/>
                <a:latin typeface="+mn-lt"/>
                <a:ea typeface="+mn-ea"/>
                <a:cs typeface="+mn-cs"/>
              </a:rPr>
              <a:t>moderately characteristic of me</a:t>
            </a:r>
            <a:r>
              <a:rPr lang="en-US" sz="1200" kern="1200" dirty="0" smtClean="0">
                <a:solidFill>
                  <a:schemeClr val="tx1"/>
                </a:solidFill>
                <a:effectLst/>
                <a:latin typeface="+mn-lt"/>
                <a:ea typeface="+mn-ea"/>
                <a:cs typeface="+mn-cs"/>
              </a:rPr>
              <a:t>, 4 = </a:t>
            </a:r>
            <a:r>
              <a:rPr lang="en-US" sz="1200" i="1" kern="1200" dirty="0" smtClean="0">
                <a:solidFill>
                  <a:schemeClr val="tx1"/>
                </a:solidFill>
                <a:effectLst/>
                <a:latin typeface="+mn-lt"/>
                <a:ea typeface="+mn-ea"/>
                <a:cs typeface="+mn-cs"/>
              </a:rPr>
              <a:t>characteristic of me</a:t>
            </a:r>
            <a:r>
              <a:rPr lang="en-US" sz="1200" kern="1200" dirty="0" smtClean="0">
                <a:solidFill>
                  <a:schemeClr val="tx1"/>
                </a:solidFill>
                <a:effectLst/>
                <a:latin typeface="+mn-lt"/>
                <a:ea typeface="+mn-ea"/>
                <a:cs typeface="+mn-cs"/>
              </a:rPr>
              <a:t>, 5= </a:t>
            </a:r>
            <a:r>
              <a:rPr lang="en-US" sz="1200" i="1" kern="1200" dirty="0" smtClean="0">
                <a:solidFill>
                  <a:schemeClr val="tx1"/>
                </a:solidFill>
                <a:effectLst/>
                <a:latin typeface="+mn-lt"/>
                <a:ea typeface="+mn-ea"/>
                <a:cs typeface="+mn-cs"/>
              </a:rPr>
              <a:t>very characteristic of me</a:t>
            </a:r>
            <a:r>
              <a:rPr lang="en-US" sz="1200" kern="1200" dirty="0" smtClean="0">
                <a:solidFill>
                  <a:schemeClr val="tx1"/>
                </a:solidFill>
                <a:effectLst/>
                <a:latin typeface="+mn-lt"/>
                <a:ea typeface="+mn-ea"/>
                <a:cs typeface="+mn-cs"/>
              </a:rPr>
              <a:t>.”</a:t>
            </a:r>
            <a:r>
              <a:rPr lang="en-US" dirty="0" smtClean="0">
                <a:effectLst/>
              </a:rPr>
              <a:t> </a:t>
            </a:r>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6BEDD3C-B24A-4FD8-BC37-AD1F1425C620}" type="slidenum">
              <a:rPr lang="en-US" smtClean="0"/>
              <a:t>52</a:t>
            </a:fld>
            <a:endParaRPr lang="en-US"/>
          </a:p>
        </p:txBody>
      </p:sp>
    </p:spTree>
    <p:extLst>
      <p:ext uri="{BB962C8B-B14F-4D97-AF65-F5344CB8AC3E}">
        <p14:creationId xmlns:p14="http://schemas.microsoft.com/office/powerpoint/2010/main" val="98520243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linear regression modeling I will estimate differences in groups using contrast codes for categorical data.  I will then estimate if this difference is significantly different from 0 using t-tests.</a:t>
            </a:r>
          </a:p>
          <a:p>
            <a:endParaRPr lang="en-US" sz="3200" i="0" dirty="0" smtClean="0"/>
          </a:p>
          <a:p>
            <a:r>
              <a:rPr lang="en-US" sz="3200" i="0" dirty="0" smtClean="0"/>
              <a:t>Multicollinearity = correlated predictors </a:t>
            </a:r>
            <a:r>
              <a:rPr lang="mr-IN" sz="3200" i="0" dirty="0" smtClean="0"/>
              <a:t>–</a:t>
            </a:r>
            <a:r>
              <a:rPr lang="en-US" sz="3200" i="0" dirty="0" smtClean="0"/>
              <a:t> lead to inflated variance, can be tested variance inflation factor. </a:t>
            </a:r>
            <a:r>
              <a:rPr lang="en-US" sz="3200" i="0" dirty="0" err="1" smtClean="0"/>
              <a:t>Orthagonal</a:t>
            </a:r>
            <a:r>
              <a:rPr lang="en-US" sz="3200" i="0" dirty="0" smtClean="0"/>
              <a:t> = unrelated predictor variables</a:t>
            </a:r>
          </a:p>
          <a:p>
            <a:r>
              <a:rPr lang="en-US" sz="3200" i="0" dirty="0" smtClean="0"/>
              <a:t>Outliers = high influence</a:t>
            </a:r>
            <a:r>
              <a:rPr lang="en-US" sz="3200" i="0" baseline="0" dirty="0" smtClean="0"/>
              <a:t> points, have outsized influence on results</a:t>
            </a:r>
          </a:p>
          <a:p>
            <a:r>
              <a:rPr lang="en-US" sz="3200" i="0" baseline="0" dirty="0" smtClean="0"/>
              <a:t>Homogeneity = residual plot</a:t>
            </a:r>
          </a:p>
          <a:p>
            <a:r>
              <a:rPr lang="en-US" sz="3200" i="0" baseline="0" dirty="0" smtClean="0"/>
              <a:t>Normality = error needs to be normally distributed, quantile-quantile plot (checking quantiles of residuals to quantiles of a standard normal. </a:t>
            </a:r>
          </a:p>
          <a:p>
            <a:pPr marL="0" marR="0" indent="0" algn="l" defTabSz="914400" rtl="0" eaLnBrk="1" fontAlgn="auto" latinLnBrk="0" hangingPunct="1">
              <a:lnSpc>
                <a:spcPct val="100000"/>
              </a:lnSpc>
              <a:spcBef>
                <a:spcPts val="0"/>
              </a:spcBef>
              <a:spcAft>
                <a:spcPts val="0"/>
              </a:spcAft>
              <a:buClrTx/>
              <a:buSzTx/>
              <a:buFontTx/>
              <a:buNone/>
              <a:tabLst/>
              <a:defRPr/>
            </a:pPr>
            <a:r>
              <a:rPr lang="en-US" sz="3200" i="0" baseline="0" dirty="0" smtClean="0"/>
              <a:t>Independence of residuals = and they need to be independent of each other, residual plot</a:t>
            </a:r>
          </a:p>
          <a:p>
            <a:r>
              <a:rPr lang="en-US" sz="3200" i="0" baseline="0" dirty="0" smtClean="0"/>
              <a:t>Residuals = predicted y - observed y. distance between line and data point</a:t>
            </a:r>
          </a:p>
          <a:p>
            <a:endParaRPr lang="en-US" sz="3200" i="0" dirty="0" smtClean="0"/>
          </a:p>
          <a:p>
            <a:r>
              <a:rPr lang="en-US" sz="3200" i="0" dirty="0" smtClean="0"/>
              <a:t>General Linear Modeling includes</a:t>
            </a:r>
            <a:r>
              <a:rPr lang="en-US" sz="3200" i="1" dirty="0" smtClean="0"/>
              <a:t>:</a:t>
            </a:r>
            <a:r>
              <a:rPr lang="en-US" sz="3200" i="1" baseline="0" dirty="0" smtClean="0"/>
              <a:t> </a:t>
            </a:r>
            <a:r>
              <a:rPr lang="en-US" sz="3200" i="1" dirty="0" smtClean="0"/>
              <a:t>t</a:t>
            </a:r>
            <a:r>
              <a:rPr lang="en-US" sz="3200" dirty="0" smtClean="0"/>
              <a:t>-test,</a:t>
            </a:r>
            <a:r>
              <a:rPr lang="en-US" sz="3200" baseline="0" dirty="0" smtClean="0"/>
              <a:t> </a:t>
            </a:r>
            <a:r>
              <a:rPr lang="en-US" sz="3200" dirty="0" smtClean="0"/>
              <a:t>ANOVA,</a:t>
            </a:r>
            <a:r>
              <a:rPr lang="en-US" sz="3200" baseline="0" dirty="0" smtClean="0"/>
              <a:t> </a:t>
            </a:r>
            <a:r>
              <a:rPr lang="en-US" sz="3200" dirty="0" smtClean="0"/>
              <a:t>linear regression modeling</a:t>
            </a:r>
          </a:p>
          <a:p>
            <a:endParaRPr lang="en-US" dirty="0" smtClean="0"/>
          </a:p>
          <a:p>
            <a:r>
              <a:rPr lang="en-US" dirty="0" smtClean="0"/>
              <a:t>Could call this </a:t>
            </a:r>
            <a:r>
              <a:rPr lang="en-US" b="1" dirty="0" smtClean="0"/>
              <a:t>multiple ANOVA</a:t>
            </a:r>
            <a:r>
              <a:rPr lang="en-US" dirty="0" smtClean="0"/>
              <a:t>, but I am going to be building on this</a:t>
            </a:r>
            <a:r>
              <a:rPr lang="en-US" baseline="0" dirty="0" smtClean="0"/>
              <a:t> basic model.  ANOVA is just special case of regression with categorical predictors, ANCOVA is just categorical and continuous predictors in same model.</a:t>
            </a:r>
          </a:p>
          <a:p>
            <a:endParaRPr lang="en-US" baseline="0" dirty="0" smtClean="0"/>
          </a:p>
          <a:p>
            <a:r>
              <a:rPr lang="en-US" baseline="0" dirty="0" smtClean="0"/>
              <a:t>All fall under </a:t>
            </a:r>
            <a:r>
              <a:rPr lang="en-US" b="1" baseline="0" dirty="0" smtClean="0"/>
              <a:t>GENERAL LINEAR MODEL </a:t>
            </a:r>
            <a:r>
              <a:rPr lang="mr-IN" baseline="0" dirty="0" smtClean="0"/>
              <a:t>–</a:t>
            </a:r>
            <a:r>
              <a:rPr lang="en-US" baseline="0" dirty="0" smtClean="0"/>
              <a:t> what I am using.</a:t>
            </a:r>
          </a:p>
          <a:p>
            <a:pPr marL="1543050" lvl="3" indent="-171450">
              <a:buFont typeface="Arial" charset="0"/>
              <a:buChar char="•"/>
            </a:pPr>
            <a:r>
              <a:rPr lang="en-US" baseline="0" dirty="0" smtClean="0"/>
              <a:t>Estimate difference between groups using contrast coding</a:t>
            </a:r>
          </a:p>
          <a:p>
            <a:pPr marL="1543050" lvl="3" indent="-171450">
              <a:buFont typeface="Arial" charset="0"/>
              <a:buChar char="•"/>
            </a:pPr>
            <a:r>
              <a:rPr lang="en-US" baseline="0" dirty="0" smtClean="0"/>
              <a:t>Complete t-tests to determine if those differences (𝛽) are significantly different from zero. </a:t>
            </a:r>
          </a:p>
          <a:p>
            <a:pPr marL="2000250" lvl="4" indent="-171450">
              <a:buFont typeface="Arial" charset="0"/>
              <a:buChar char="•"/>
            </a:pPr>
            <a:r>
              <a:rPr lang="en-US" baseline="0" dirty="0" smtClean="0"/>
              <a:t>𝜌-value = probability of observing that given that the null hypothesis is true</a:t>
            </a:r>
          </a:p>
          <a:p>
            <a:pPr marL="2914650" lvl="6" indent="-171450">
              <a:buFont typeface="Arial" charset="0"/>
              <a:buChar char="•"/>
            </a:pPr>
            <a:r>
              <a:rPr lang="en-US" baseline="0" dirty="0" smtClean="0"/>
              <a:t>If really small, null hypothesis is probably not true (reject it)</a:t>
            </a:r>
          </a:p>
          <a:p>
            <a:pPr marL="2000250" lvl="4" indent="-171450">
              <a:buFont typeface="Arial" charset="0"/>
              <a:buChar char="•"/>
            </a:pPr>
            <a:r>
              <a:rPr lang="en-US" baseline="0" dirty="0" smtClean="0"/>
              <a:t>𝜌-value &lt; .05 reject null hypothesis (groups are different)</a:t>
            </a:r>
          </a:p>
          <a:p>
            <a:pPr marL="171450" lvl="0" indent="-171450">
              <a:buFont typeface="Arial" charset="0"/>
              <a:buChar char="•"/>
            </a:pPr>
            <a:endParaRPr lang="en-US" baseline="0" dirty="0" smtClean="0"/>
          </a:p>
          <a:p>
            <a:pPr marL="171450" lvl="0" indent="-171450">
              <a:buFont typeface="Arial" charset="0"/>
              <a:buChar char="•"/>
            </a:pPr>
            <a:r>
              <a:rPr lang="en-US" baseline="0" dirty="0" smtClean="0"/>
              <a:t>ANOVA gives you f-value instead of t-value from t-test but both will give you the same 𝜌-value </a:t>
            </a:r>
          </a:p>
          <a:p>
            <a:pPr marL="2000250" lvl="4" indent="-171450">
              <a:buFont typeface="Arial" charset="0"/>
              <a:buChar char="•"/>
            </a:pPr>
            <a:endParaRPr lang="en-US" dirty="0" smtClean="0"/>
          </a:p>
          <a:p>
            <a:pPr marL="2000250" lvl="4"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53</a:t>
            </a:fld>
            <a:endParaRPr lang="en-US"/>
          </a:p>
        </p:txBody>
      </p:sp>
    </p:spTree>
    <p:extLst>
      <p:ext uri="{BB962C8B-B14F-4D97-AF65-F5344CB8AC3E}">
        <p14:creationId xmlns:p14="http://schemas.microsoft.com/office/powerpoint/2010/main" val="86087518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 𝛽</a:t>
            </a:r>
            <a:r>
              <a:rPr lang="en-US" baseline="-25000" dirty="0" smtClean="0"/>
              <a:t>10</a:t>
            </a:r>
            <a:r>
              <a:rPr lang="en-US" dirty="0" smtClean="0"/>
              <a:t> +</a:t>
            </a:r>
            <a:r>
              <a:rPr lang="en-US" baseline="0" dirty="0" smtClean="0"/>
              <a:t> </a:t>
            </a:r>
            <a:r>
              <a:rPr lang="en-US" dirty="0" smtClean="0"/>
              <a:t>𝛽</a:t>
            </a:r>
            <a:r>
              <a:rPr lang="en-US" baseline="-25000" dirty="0" smtClean="0"/>
              <a:t>11</a:t>
            </a:r>
            <a:r>
              <a:rPr lang="en-US" dirty="0" smtClean="0"/>
              <a:t>X+ 𝜀</a:t>
            </a:r>
            <a:r>
              <a:rPr lang="en-US" baseline="-25000" dirty="0" smtClean="0"/>
              <a:t>1</a:t>
            </a:r>
            <a:endParaRPr lang="en-US" dirty="0" smtClean="0"/>
          </a:p>
          <a:p>
            <a:endParaRPr lang="en-US" dirty="0" smtClean="0"/>
          </a:p>
          <a:p>
            <a:r>
              <a:rPr lang="en-US" dirty="0" smtClean="0"/>
              <a:t>Not just using correlation because you get more information from regression,</a:t>
            </a:r>
            <a:r>
              <a:rPr lang="en-US" baseline="0" dirty="0" smtClean="0"/>
              <a:t> including information rom non-linear effects.</a:t>
            </a:r>
          </a:p>
          <a:p>
            <a:pPr lvl="2"/>
            <a:r>
              <a:rPr lang="en-US" baseline="0" dirty="0" smtClean="0"/>
              <a:t>Correlation:</a:t>
            </a:r>
          </a:p>
          <a:p>
            <a:pPr marL="1543050" lvl="3" indent="-171450">
              <a:buFont typeface="Arial" charset="0"/>
              <a:buChar char="•"/>
            </a:pPr>
            <a:r>
              <a:rPr lang="en-US" baseline="0" dirty="0" smtClean="0"/>
              <a:t>Tells you the strength but not the magnitude of a relationship</a:t>
            </a:r>
          </a:p>
          <a:p>
            <a:pPr marL="1543050" lvl="3" indent="-171450">
              <a:buFont typeface="Arial" charset="0"/>
              <a:buChar char="•"/>
            </a:pPr>
            <a:r>
              <a:rPr lang="en-US" baseline="0" dirty="0" smtClean="0"/>
              <a:t>Will tell you how well the points fit the line (how strong a relationship is) but not the slope (how steep or flat) of the line</a:t>
            </a:r>
          </a:p>
        </p:txBody>
      </p:sp>
      <p:sp>
        <p:nvSpPr>
          <p:cNvPr id="4" name="Slide Number Placeholder 3"/>
          <p:cNvSpPr>
            <a:spLocks noGrp="1"/>
          </p:cNvSpPr>
          <p:nvPr>
            <p:ph type="sldNum" sz="quarter" idx="10"/>
          </p:nvPr>
        </p:nvSpPr>
        <p:spPr/>
        <p:txBody>
          <a:bodyPr/>
          <a:lstStyle/>
          <a:p>
            <a:fld id="{D6BEDD3C-B24A-4FD8-BC37-AD1F1425C620}" type="slidenum">
              <a:rPr lang="en-US" smtClean="0"/>
              <a:t>54</a:t>
            </a:fld>
            <a:endParaRPr lang="en-US"/>
          </a:p>
        </p:txBody>
      </p:sp>
    </p:spTree>
    <p:extLst>
      <p:ext uri="{BB962C8B-B14F-4D97-AF65-F5344CB8AC3E}">
        <p14:creationId xmlns:p14="http://schemas.microsoft.com/office/powerpoint/2010/main" val="171509677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Moderation testing is looking at whether the interaction effect (</a:t>
            </a:r>
            <a:r>
              <a:rPr lang="en-US" sz="1200" dirty="0" smtClean="0">
                <a:latin typeface="Times New Roman" charset="0"/>
                <a:ea typeface="Times New Roman" charset="0"/>
                <a:cs typeface="Times New Roman" charset="0"/>
              </a:rPr>
              <a:t>𝛽</a:t>
            </a:r>
            <a:r>
              <a:rPr lang="en-US" sz="1200" baseline="-25000" dirty="0" smtClean="0">
                <a:latin typeface="Times New Roman" charset="0"/>
                <a:ea typeface="Times New Roman" charset="0"/>
                <a:cs typeface="Times New Roman" charset="0"/>
              </a:rPr>
              <a:t>13</a:t>
            </a:r>
            <a:r>
              <a:rPr lang="en-US" sz="1200" dirty="0" smtClean="0">
                <a:latin typeface="Times New Roman" charset="0"/>
                <a:ea typeface="Times New Roman" charset="0"/>
                <a:cs typeface="Times New Roman" charset="0"/>
              </a:rPr>
              <a:t>) </a:t>
            </a:r>
            <a:r>
              <a:rPr lang="en-US" dirty="0" smtClean="0"/>
              <a:t> is significantly different from zero.</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56</a:t>
            </a:fld>
            <a:endParaRPr lang="en-US"/>
          </a:p>
        </p:txBody>
      </p:sp>
    </p:spTree>
    <p:extLst>
      <p:ext uri="{BB962C8B-B14F-4D97-AF65-F5344CB8AC3E}">
        <p14:creationId xmlns:p14="http://schemas.microsoft.com/office/powerpoint/2010/main" val="64174298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latin typeface="Times New Roman" charset="0"/>
                <a:ea typeface="Times New Roman" charset="0"/>
                <a:cs typeface="Times New Roman" charset="0"/>
              </a:rPr>
              <a:t>Their formula attributes higher weights to exercise of greater intensity, which is consistent with the greater impact of high intensity exercise previously documented (Coe et al., 	2006; 	</a:t>
            </a:r>
            <a:r>
              <a:rPr lang="en-US" sz="1200" dirty="0" err="1" smtClean="0">
                <a:latin typeface="Times New Roman" charset="0"/>
                <a:ea typeface="Times New Roman" charset="0"/>
                <a:cs typeface="Times New Roman" charset="0"/>
              </a:rPr>
              <a:t>Fedewa</a:t>
            </a:r>
            <a:r>
              <a:rPr lang="en-US" sz="1200" dirty="0" smtClean="0">
                <a:latin typeface="Times New Roman" charset="0"/>
                <a:ea typeface="Times New Roman" charset="0"/>
                <a:cs typeface="Times New Roman" charset="0"/>
              </a:rPr>
              <a:t> &amp; </a:t>
            </a:r>
            <a:r>
              <a:rPr lang="en-US" sz="1200" dirty="0" err="1" smtClean="0">
                <a:latin typeface="Times New Roman" charset="0"/>
                <a:ea typeface="Times New Roman" charset="0"/>
                <a:cs typeface="Times New Roman" charset="0"/>
              </a:rPr>
              <a:t>Ahn</a:t>
            </a:r>
            <a:r>
              <a:rPr lang="en-US" sz="1200" dirty="0" smtClean="0">
                <a:latin typeface="Times New Roman" charset="0"/>
                <a:ea typeface="Times New Roman" charset="0"/>
                <a:cs typeface="Times New Roman" charset="0"/>
              </a:rPr>
              <a:t>, 2011).</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57</a:t>
            </a:fld>
            <a:endParaRPr lang="en-US"/>
          </a:p>
        </p:txBody>
      </p:sp>
    </p:spTree>
    <p:extLst>
      <p:ext uri="{BB962C8B-B14F-4D97-AF65-F5344CB8AC3E}">
        <p14:creationId xmlns:p14="http://schemas.microsoft.com/office/powerpoint/2010/main" val="193699054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Multiple regression</a:t>
            </a:r>
            <a:r>
              <a:rPr lang="en-US" baseline="0" dirty="0" smtClean="0"/>
              <a:t> = capable of assessing unique or partial relationships</a:t>
            </a:r>
            <a:endParaRPr lang="en-US" dirty="0" smtClean="0"/>
          </a:p>
          <a:p>
            <a:endParaRPr lang="en-US" dirty="0" smtClean="0"/>
          </a:p>
          <a:p>
            <a:r>
              <a:rPr lang="en-US" dirty="0" smtClean="0"/>
              <a:t>degrees of freedom (</a:t>
            </a:r>
            <a:r>
              <a:rPr lang="en-US" dirty="0" err="1" smtClean="0"/>
              <a:t>df</a:t>
            </a:r>
            <a:r>
              <a:rPr lang="en-US" dirty="0" smtClean="0"/>
              <a:t>) = sample size (n=203)</a:t>
            </a:r>
          </a:p>
          <a:p>
            <a:pPr marL="628650" lvl="1" indent="-171450">
              <a:buFont typeface="Arial" charset="0"/>
              <a:buChar char="•"/>
            </a:pPr>
            <a:r>
              <a:rPr lang="en-US" dirty="0" smtClean="0"/>
              <a:t>10 observations per 𝛽</a:t>
            </a:r>
          </a:p>
          <a:p>
            <a:pPr marL="628650" lvl="1" indent="-171450">
              <a:buFont typeface="Arial" charset="0"/>
              <a:buChar char="•"/>
            </a:pPr>
            <a:r>
              <a:rPr lang="en-US" dirty="0" smtClean="0"/>
              <a:t>So 20 𝛽s can be estimated with my data</a:t>
            </a:r>
            <a:r>
              <a:rPr lang="en-US" baseline="0" dirty="0" smtClean="0"/>
              <a:t> set.</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59</a:t>
            </a:fld>
            <a:endParaRPr lang="en-US"/>
          </a:p>
        </p:txBody>
      </p:sp>
    </p:spTree>
    <p:extLst>
      <p:ext uri="{BB962C8B-B14F-4D97-AF65-F5344CB8AC3E}">
        <p14:creationId xmlns:p14="http://schemas.microsoft.com/office/powerpoint/2010/main" val="15218113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Ideally, research of this kind can help inform college students of the impact of self-care practices</a:t>
            </a:r>
            <a:r>
              <a:rPr lang="en-US" baseline="0" dirty="0" smtClean="0"/>
              <a:t> and help them realize that it may not be an either/or as this comic suggests.  It may be important to look at sleep hygiene and exercise not as competing entities with academic engagement/achievement, but as practices to help reach that goal.</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60</a:t>
            </a:fld>
            <a:endParaRPr lang="en-US"/>
          </a:p>
        </p:txBody>
      </p:sp>
    </p:spTree>
    <p:extLst>
      <p:ext uri="{BB962C8B-B14F-4D97-AF65-F5344CB8AC3E}">
        <p14:creationId xmlns:p14="http://schemas.microsoft.com/office/powerpoint/2010/main" val="17683931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2" indent="0" algn="l" defTabSz="914400" rtl="0" eaLnBrk="1" fontAlgn="auto" latinLnBrk="0" hangingPunct="1">
              <a:lnSpc>
                <a:spcPct val="100000"/>
              </a:lnSpc>
              <a:spcBef>
                <a:spcPts val="0"/>
              </a:spcBef>
              <a:spcAft>
                <a:spcPts val="0"/>
              </a:spcAft>
              <a:buClrTx/>
              <a:buSzTx/>
              <a:buFontTx/>
              <a:buNone/>
              <a:tabLst/>
              <a:defRPr/>
            </a:pPr>
            <a:r>
              <a:rPr lang="en-US" sz="2400" dirty="0" smtClean="0">
                <a:latin typeface="Times New Roman" charset="0"/>
                <a:ea typeface="Times New Roman" charset="0"/>
                <a:cs typeface="Times New Roman" charset="0"/>
              </a:rPr>
              <a:t>Lloyd:</a:t>
            </a:r>
            <a:r>
              <a:rPr lang="en-US" sz="2400" baseline="0" dirty="0" smtClean="0">
                <a:latin typeface="Times New Roman" charset="0"/>
                <a:ea typeface="Times New Roman" charset="0"/>
                <a:cs typeface="Times New Roman" charset="0"/>
              </a:rPr>
              <a:t> </a:t>
            </a:r>
            <a:r>
              <a:rPr lang="en-US" sz="2400" dirty="0" smtClean="0">
                <a:latin typeface="Times New Roman" charset="0"/>
                <a:ea typeface="Times New Roman" charset="0"/>
                <a:cs typeface="Times New Roman" charset="0"/>
              </a:rPr>
              <a:t>They identified a threshold (12/40 items) at which life events began to show detrimental impacts.  </a:t>
            </a:r>
            <a:endParaRPr lang="en-US" sz="2400" dirty="0" smtClean="0"/>
          </a:p>
          <a:p>
            <a:endParaRPr lang="en-US" dirty="0" smtClean="0"/>
          </a:p>
        </p:txBody>
      </p:sp>
      <p:sp>
        <p:nvSpPr>
          <p:cNvPr id="4" name="Slide Number Placeholder 3"/>
          <p:cNvSpPr>
            <a:spLocks noGrp="1"/>
          </p:cNvSpPr>
          <p:nvPr>
            <p:ph type="sldNum" sz="quarter" idx="10"/>
          </p:nvPr>
        </p:nvSpPr>
        <p:spPr/>
        <p:txBody>
          <a:bodyPr/>
          <a:lstStyle/>
          <a:p>
            <a:fld id="{D6BEDD3C-B24A-4FD8-BC37-AD1F1425C620}" type="slidenum">
              <a:rPr lang="en-US" smtClean="0"/>
              <a:t>15</a:t>
            </a:fld>
            <a:endParaRPr lang="en-US"/>
          </a:p>
        </p:txBody>
      </p:sp>
    </p:spTree>
    <p:extLst>
      <p:ext uri="{BB962C8B-B14F-4D97-AF65-F5344CB8AC3E}">
        <p14:creationId xmlns:p14="http://schemas.microsoft.com/office/powerpoint/2010/main" val="14564019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Stress includes aspects of both acute and chronic adversity.</a:t>
            </a:r>
          </a:p>
          <a:p>
            <a:r>
              <a:rPr lang="en-US" dirty="0" smtClean="0"/>
              <a:t>Stressful life events</a:t>
            </a:r>
            <a:r>
              <a:rPr lang="en-US" baseline="0" dirty="0" smtClean="0"/>
              <a:t> include events like: </a:t>
            </a:r>
          </a:p>
          <a:p>
            <a:r>
              <a:rPr lang="en-US" baseline="0" dirty="0" smtClean="0"/>
              <a:t>fighting with your significant other</a:t>
            </a:r>
          </a:p>
          <a:p>
            <a:r>
              <a:rPr lang="en-US" baseline="0" dirty="0" smtClean="0"/>
              <a:t>car broke down</a:t>
            </a:r>
            <a:br>
              <a:rPr lang="en-US" baseline="0" dirty="0" smtClean="0"/>
            </a:br>
            <a:r>
              <a:rPr lang="en-US" baseline="0" dirty="0" smtClean="0"/>
              <a:t>your printer ran out of toner</a:t>
            </a:r>
          </a:p>
          <a:p>
            <a:r>
              <a:rPr lang="en-US" baseline="0" dirty="0" smtClean="0"/>
              <a:t>giving a presentation</a:t>
            </a:r>
          </a:p>
          <a:p>
            <a:r>
              <a:rPr lang="en-US" baseline="0" dirty="0" smtClean="0"/>
              <a:t>victim of a crime </a:t>
            </a:r>
          </a:p>
          <a:p>
            <a:r>
              <a:rPr lang="en-US" baseline="0" dirty="0" smtClean="0"/>
              <a:t>death of a loved one.</a:t>
            </a:r>
            <a:r>
              <a:rPr lang="en-US" dirty="0" smtClean="0"/>
              <a:t> </a:t>
            </a:r>
          </a:p>
          <a:p>
            <a:r>
              <a:rPr lang="en-US" dirty="0" smtClean="0"/>
              <a:t>Stressful life events have varying degrees of severity</a:t>
            </a:r>
            <a:r>
              <a:rPr lang="en-US" baseline="0" dirty="0" smtClean="0"/>
              <a:t> ranging from daily hassles to traumatic life events. Several researchers have looked at the different types of SLEs to determine if they </a:t>
            </a:r>
            <a:r>
              <a:rPr lang="en-US" dirty="0" smtClean="0"/>
              <a:t>differently impact</a:t>
            </a:r>
            <a:r>
              <a:rPr lang="en-US" baseline="0" dirty="0" smtClean="0"/>
              <a:t> an individual</a:t>
            </a:r>
            <a:r>
              <a:rPr lang="en-US" dirty="0" smtClean="0"/>
              <a:t>.</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16</a:t>
            </a:fld>
            <a:endParaRPr lang="en-US"/>
          </a:p>
        </p:txBody>
      </p:sp>
    </p:spTree>
    <p:extLst>
      <p:ext uri="{BB962C8B-B14F-4D97-AF65-F5344CB8AC3E}">
        <p14:creationId xmlns:p14="http://schemas.microsoft.com/office/powerpoint/2010/main" val="18488519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For</a:t>
            </a:r>
            <a:r>
              <a:rPr lang="en-US" baseline="0" dirty="0" smtClean="0"/>
              <a:t> instance,</a:t>
            </a:r>
            <a:r>
              <a:rPr lang="en-US" dirty="0" smtClean="0"/>
              <a:t> Ash &amp; Huebner </a:t>
            </a:r>
            <a:r>
              <a:rPr lang="en-US" dirty="0" smtClean="0"/>
              <a:t>isolated negative life events from chronic stressors in order to determine their differential impact.  They found that the inclusion of both stressor types significantly improved predictability of life satisfaction.  </a:t>
            </a:r>
          </a:p>
          <a:p>
            <a:endParaRPr lang="en-US" dirty="0" smtClean="0"/>
          </a:p>
          <a:p>
            <a:r>
              <a:rPr lang="en-US" dirty="0" smtClean="0"/>
              <a:t>Whereas</a:t>
            </a:r>
            <a:r>
              <a:rPr lang="en-US" baseline="0" dirty="0" smtClean="0"/>
              <a:t> McCullough and colleagues found that negative daily events affected affect more than major life events.</a:t>
            </a:r>
          </a:p>
          <a:p>
            <a:endParaRPr lang="en-US" baseline="0" dirty="0" smtClean="0"/>
          </a:p>
          <a:p>
            <a:r>
              <a:rPr lang="en-US" baseline="0" dirty="0" smtClean="0"/>
              <a:t>Willard, Long, and Phipps found the same effect in a more clinical population of cancer patients.  Common stressful events were associated more with distress than traumatic events.</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17</a:t>
            </a:fld>
            <a:endParaRPr lang="en-US"/>
          </a:p>
        </p:txBody>
      </p:sp>
    </p:spTree>
    <p:extLst>
      <p:ext uri="{BB962C8B-B14F-4D97-AF65-F5344CB8AC3E}">
        <p14:creationId xmlns:p14="http://schemas.microsoft.com/office/powerpoint/2010/main" val="8036662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to accurately depict the potential overall stress of these individuals. </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18</a:t>
            </a:fld>
            <a:endParaRPr lang="en-US"/>
          </a:p>
        </p:txBody>
      </p:sp>
    </p:spTree>
    <p:extLst>
      <p:ext uri="{BB962C8B-B14F-4D97-AF65-F5344CB8AC3E}">
        <p14:creationId xmlns:p14="http://schemas.microsoft.com/office/powerpoint/2010/main" val="1105861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defTabSz="914400">
              <a:spcBef>
                <a:spcPts val="0"/>
              </a:spcBef>
              <a:spcAft>
                <a:spcPts val="0"/>
              </a:spcAft>
              <a:buClrTx/>
              <a:buSzTx/>
              <a:buFont typeface="Wingdings" charset="2"/>
              <a:buChar char="v"/>
            </a:pPr>
            <a:r>
              <a:rPr lang="en-US" sz="2200" dirty="0" smtClean="0"/>
              <a:t>Although a significant mediator, life satisfaction was not found to be a moderator in that relationship.   </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20</a:t>
            </a:fld>
            <a:endParaRPr lang="en-US"/>
          </a:p>
        </p:txBody>
      </p:sp>
    </p:spTree>
    <p:extLst>
      <p:ext uri="{BB962C8B-B14F-4D97-AF65-F5344CB8AC3E}">
        <p14:creationId xmlns:p14="http://schemas.microsoft.com/office/powerpoint/2010/main" val="17493997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Quality</a:t>
            </a:r>
            <a:r>
              <a:rPr lang="en-US" baseline="0" dirty="0" smtClean="0"/>
              <a:t> sleep led to less symptoms of depression when stressful life events were high.</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21</a:t>
            </a:fld>
            <a:endParaRPr lang="en-US"/>
          </a:p>
        </p:txBody>
      </p:sp>
    </p:spTree>
    <p:extLst>
      <p:ext uri="{BB962C8B-B14F-4D97-AF65-F5344CB8AC3E}">
        <p14:creationId xmlns:p14="http://schemas.microsoft.com/office/powerpoint/2010/main" val="20439403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B61BEF0D-F0BB-DE4B-95CE-6DB70DBA9567}" type="datetimeFigureOut">
              <a:rPr lang="en-US" dirty="0"/>
              <a:pPr/>
              <a:t>12/8/17</a:t>
            </a:fld>
            <a:endParaRPr lang="en-US"/>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1353226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12/8/17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4063367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B61BEF0D-F0BB-DE4B-95CE-6DB70DBA9567}" type="datetimeFigureOut">
              <a:rPr lang="en-US" dirty="0"/>
              <a:pPr/>
              <a:t>12/8/17</a:t>
            </a:fld>
            <a:endParaRPr lang="en-US"/>
          </a:p>
        </p:txBody>
      </p:sp>
      <p:sp>
        <p:nvSpPr>
          <p:cNvPr id="5" name="Footer Placeholder 4"/>
          <p:cNvSpPr>
            <a:spLocks noGrp="1"/>
          </p:cNvSpPr>
          <p:nvPr>
            <p:ph type="ftr" sz="quarter" idx="11"/>
          </p:nvPr>
        </p:nvSpPr>
        <p:spPr>
          <a:xfrm>
            <a:off x="774923" y="5951811"/>
            <a:ext cx="7896279" cy="365125"/>
          </a:xfrm>
        </p:spPr>
        <p:txBody>
          <a:bodyPr/>
          <a:lstStyle/>
          <a:p>
            <a:endParaRPr lang="en-US"/>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23668604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Content Placeholder 2"/>
          <p:cNvSpPr>
            <a:spLocks noGrp="1"/>
          </p:cNvSpPr>
          <p:nvPr>
            <p:ph idx="1"/>
          </p:nvPr>
        </p:nvSpPr>
        <p:spPr>
          <a:xfrm>
            <a:off x="581192" y="2180496"/>
            <a:ext cx="11029615" cy="367830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12/8/17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2239807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12/8/17</a:t>
            </a:fld>
            <a:endParaRPr lang="en-US"/>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30249341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61BEF0D-F0BB-DE4B-95CE-6DB70DBA9567}" type="datetimeFigureOut">
              <a:rPr lang="en-US" dirty="0"/>
              <a:pPr/>
              <a:t>12/8/17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4588560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61BEF0D-F0BB-DE4B-95CE-6DB70DBA9567}" type="datetimeFigureOut">
              <a:rPr lang="en-US" dirty="0"/>
              <a:pPr/>
              <a:t>12/8/17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664635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B61BEF0D-F0BB-DE4B-95CE-6DB70DBA9567}" type="datetimeFigureOut">
              <a:rPr lang="en-US" dirty="0"/>
              <a:pPr/>
              <a:t>12/8/17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6207182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12/8/17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4871399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12/8/17</a:t>
            </a:fld>
            <a:endParaRPr lang="en-US"/>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34778781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12/8/17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54435650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B61BEF0D-F0BB-DE4B-95CE-6DB70DBA9567}" type="datetimeFigureOut">
              <a:rPr lang="en-US" dirty="0"/>
              <a:pPr/>
              <a:t>12/8/17</a:t>
            </a:fld>
            <a:endParaRPr lang="en-US"/>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dirty="0"/>
              <a:pPr/>
              <a:t>‹#›</a:t>
            </a:fld>
            <a:endParaRPr lang="en-US"/>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689884262"/>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tif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tif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3.tif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4.tif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5.tiff"/></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8.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6.tiff"/></Relationships>
</file>

<file path=ppt/slides/_rels/slide61.xml.rels><?xml version="1.0" encoding="UTF-8" standalone="yes"?>
<Relationships xmlns="http://schemas.openxmlformats.org/package/2006/relationships"><Relationship Id="rId11" Type="http://schemas.openxmlformats.org/officeDocument/2006/relationships/hyperlink" Target="http://dx.doi.org/10.1037/0022-0663.85.4.571" TargetMode="External"/><Relationship Id="rId12" Type="http://schemas.openxmlformats.org/officeDocument/2006/relationships/hyperlink" Target="http://dx.doi.org/10.1037/tra0000017" TargetMode="External"/><Relationship Id="rId1" Type="http://schemas.openxmlformats.org/officeDocument/2006/relationships/slideLayout" Target="../slideLayouts/slideLayout7.xml"/><Relationship Id="rId2" Type="http://schemas.openxmlformats.org/officeDocument/2006/relationships/hyperlink" Target="http://journals.sagepub.com/doi/abs/10.1177/0143034301223008" TargetMode="External"/><Relationship Id="rId3" Type="http://schemas.openxmlformats.org/officeDocument/2006/relationships/hyperlink" Target="https://doi.org/10.1007/BF00844860" TargetMode="External"/><Relationship Id="rId4" Type="http://schemas.openxmlformats.org/officeDocument/2006/relationships/hyperlink" Target="http://psycnet.apa.org/doi/10.1037/0021-9010.82.2.221" TargetMode="External"/><Relationship Id="rId5" Type="http://schemas.openxmlformats.org/officeDocument/2006/relationships/hyperlink" Target="http://dx.doi.org/10.3200/JOER.98.3.184-192" TargetMode="External"/><Relationship Id="rId6" Type="http://schemas.openxmlformats.org/officeDocument/2006/relationships/hyperlink" Target="http://dx.doi.org/10.1080/0097840X.1980.9936094" TargetMode="External"/><Relationship Id="rId7" Type="http://schemas.openxmlformats.org/officeDocument/2006/relationships/hyperlink" Target="https://doi.org/10.3102/00028312037001153" TargetMode="External"/><Relationship Id="rId8" Type="http://schemas.openxmlformats.org/officeDocument/2006/relationships/hyperlink" Target="http://psycnet.apa.org/doi/10.1037/0022-3514.89.6.852" TargetMode="External"/><Relationship Id="rId9" Type="http://schemas.openxmlformats.org/officeDocument/2006/relationships/hyperlink" Target="https://doi.org/10.1007/s00213-010-2009-2" TargetMode="External"/><Relationship Id="rId10" Type="http://schemas.openxmlformats.org/officeDocument/2006/relationships/hyperlink" Target="https://doi.org/10.1093/sleep/19.4.318"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vert="horz" lIns="91440" tIns="45720" rIns="91440" bIns="45720" rtlCol="0" anchor="ctr">
            <a:normAutofit fontScale="90000"/>
          </a:bodyPr>
          <a:lstStyle/>
          <a:p>
            <a:r>
              <a:rPr lang="en-US" dirty="0"/>
              <a:t>Effects of Stress, Sleep Hygiene, and Exercise on </a:t>
            </a:r>
            <a:r>
              <a:rPr lang="en-US" dirty="0">
                <a:solidFill>
                  <a:schemeClr val="tx1"/>
                </a:solidFill>
              </a:rPr>
              <a:t/>
            </a:r>
            <a:br>
              <a:rPr lang="en-US" dirty="0">
                <a:solidFill>
                  <a:schemeClr val="tx1"/>
                </a:solidFill>
              </a:rPr>
            </a:br>
            <a:r>
              <a:rPr lang="en-US" dirty="0"/>
              <a:t>Academic Engagement in Undergraduate Students</a:t>
            </a:r>
            <a:endParaRPr lang="en-US" dirty="0">
              <a:solidFill>
                <a:schemeClr val="tx1"/>
              </a:solidFill>
            </a:endParaRPr>
          </a:p>
          <a:p>
            <a:endParaRPr lang="en-US" dirty="0">
              <a:solidFill>
                <a:srgbClr val="4D1434"/>
              </a:solidFill>
            </a:endParaRPr>
          </a:p>
          <a:p>
            <a:endParaRPr lang="en-US" dirty="0"/>
          </a:p>
        </p:txBody>
      </p:sp>
      <p:sp>
        <p:nvSpPr>
          <p:cNvPr id="3" name="Subtitle 2"/>
          <p:cNvSpPr>
            <a:spLocks noGrp="1"/>
          </p:cNvSpPr>
          <p:nvPr>
            <p:ph type="subTitle" idx="1"/>
          </p:nvPr>
        </p:nvSpPr>
        <p:spPr/>
        <p:txBody>
          <a:bodyPr/>
          <a:lstStyle/>
          <a:p>
            <a:r>
              <a:rPr lang="en-US" dirty="0"/>
              <a:t>Audrey R. Nelson, University of Arizona</a:t>
            </a:r>
          </a:p>
        </p:txBody>
      </p:sp>
    </p:spTree>
    <p:extLst>
      <p:ext uri="{BB962C8B-B14F-4D97-AF65-F5344CB8AC3E}">
        <p14:creationId xmlns:p14="http://schemas.microsoft.com/office/powerpoint/2010/main" val="40156701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E212146-044A-455E-B87E-5697979B3AD6}"/>
              </a:ext>
            </a:extLst>
          </p:cNvPr>
          <p:cNvSpPr>
            <a:spLocks noGrp="1"/>
          </p:cNvSpPr>
          <p:nvPr>
            <p:ph type="title"/>
          </p:nvPr>
        </p:nvSpPr>
        <p:spPr/>
        <p:txBody>
          <a:bodyPr vert="horz" lIns="91440" tIns="45720" rIns="91440" bIns="45720" rtlCol="0" anchor="ctr">
            <a:normAutofit/>
          </a:bodyPr>
          <a:lstStyle/>
          <a:p>
            <a:pPr algn="ctr"/>
            <a:r>
              <a:rPr lang="en-US"/>
              <a:t>SCEQ Four Factors of Engagement</a:t>
            </a:r>
            <a:endParaRPr lang="en-US" err="1"/>
          </a:p>
        </p:txBody>
      </p:sp>
      <p:sp>
        <p:nvSpPr>
          <p:cNvPr id="3" name="Content Placeholder 2">
            <a:extLst>
              <a:ext uri="{FF2B5EF4-FFF2-40B4-BE49-F238E27FC236}">
                <a16:creationId xmlns:a16="http://schemas.microsoft.com/office/drawing/2014/main" xmlns="" id="{82737660-408B-45C6-98C3-4542D049E7FB}"/>
              </a:ext>
            </a:extLst>
          </p:cNvPr>
          <p:cNvSpPr>
            <a:spLocks noGrp="1"/>
          </p:cNvSpPr>
          <p:nvPr>
            <p:ph sz="half" idx="1"/>
          </p:nvPr>
        </p:nvSpPr>
        <p:spPr>
          <a:xfrm>
            <a:off x="581025" y="2227263"/>
            <a:ext cx="5422900" cy="4298690"/>
          </a:xfrm>
        </p:spPr>
        <p:txBody>
          <a:bodyPr vert="horz" lIns="91440" tIns="45720" rIns="91440" bIns="45720" rtlCol="0" anchor="t">
            <a:normAutofit fontScale="92500" lnSpcReduction="20000"/>
          </a:bodyPr>
          <a:lstStyle/>
          <a:p>
            <a:pPr marL="305435" indent="-305435"/>
            <a:r>
              <a:rPr lang="en-US" sz="2800" dirty="0"/>
              <a:t>Factor 1 - </a:t>
            </a:r>
            <a:r>
              <a:rPr lang="en-US" sz="2800" u="sng" dirty="0"/>
              <a:t>Skills Engagement</a:t>
            </a:r>
            <a:r>
              <a:rPr lang="en-US" sz="2800" dirty="0"/>
              <a:t>: </a:t>
            </a:r>
          </a:p>
          <a:p>
            <a:pPr marL="899795" lvl="2" indent="-269875"/>
            <a:r>
              <a:rPr lang="en-US" sz="2000" dirty="0"/>
              <a:t>Study skills</a:t>
            </a:r>
          </a:p>
          <a:p>
            <a:pPr marL="899795" lvl="2" indent="-269875"/>
            <a:r>
              <a:rPr lang="en-US" sz="2000" dirty="0"/>
              <a:t>Effort</a:t>
            </a:r>
            <a:endParaRPr lang="en-US" sz="2000" dirty="0">
              <a:solidFill>
                <a:srgbClr val="000000"/>
              </a:solidFill>
            </a:endParaRPr>
          </a:p>
          <a:p>
            <a:pPr marL="899795" lvl="2" indent="-269875"/>
            <a:r>
              <a:rPr lang="en-US" sz="2000" dirty="0"/>
              <a:t>Work completion</a:t>
            </a:r>
            <a:endParaRPr lang="en-US" sz="2000" dirty="0">
              <a:solidFill>
                <a:srgbClr val="000000"/>
              </a:solidFill>
            </a:endParaRPr>
          </a:p>
          <a:p>
            <a:pPr marL="899795" lvl="2" indent="-269875"/>
            <a:r>
              <a:rPr lang="en-US" sz="2000" dirty="0" smtClean="0"/>
              <a:t>Attendance</a:t>
            </a:r>
            <a:endParaRPr lang="en-US" sz="2000" dirty="0">
              <a:solidFill>
                <a:srgbClr val="000000"/>
              </a:solidFill>
            </a:endParaRPr>
          </a:p>
          <a:p>
            <a:pPr marL="899795" lvl="2" indent="-269875"/>
            <a:r>
              <a:rPr lang="en-US" sz="2000" dirty="0"/>
              <a:t>Taking and reviewing notes </a:t>
            </a:r>
            <a:endParaRPr lang="en-US" sz="2000" dirty="0">
              <a:solidFill>
                <a:schemeClr val="tx1"/>
              </a:solidFill>
            </a:endParaRPr>
          </a:p>
          <a:p>
            <a:pPr marL="305435" indent="-305435"/>
            <a:endParaRPr lang="en-US" dirty="0"/>
          </a:p>
          <a:p>
            <a:pPr marL="305435" indent="-305435"/>
            <a:r>
              <a:rPr lang="en-US" sz="2800" dirty="0">
                <a:solidFill>
                  <a:schemeClr val="accent1"/>
                </a:solidFill>
              </a:rPr>
              <a:t>Factor 2 - </a:t>
            </a:r>
            <a:r>
              <a:rPr lang="en-US" sz="2800" u="sng" dirty="0">
                <a:solidFill>
                  <a:schemeClr val="accent1"/>
                </a:solidFill>
              </a:rPr>
              <a:t>Emotional Engagement</a:t>
            </a:r>
            <a:r>
              <a:rPr lang="en-US" sz="2800" dirty="0">
                <a:solidFill>
                  <a:schemeClr val="accent1"/>
                </a:solidFill>
              </a:rPr>
              <a:t>:</a:t>
            </a:r>
          </a:p>
          <a:p>
            <a:pPr marL="899795" lvl="2" indent="-269875"/>
            <a:r>
              <a:rPr lang="en-US" sz="2000" dirty="0">
                <a:solidFill>
                  <a:schemeClr val="accent2"/>
                </a:solidFill>
              </a:rPr>
              <a:t>Desiring to learn</a:t>
            </a:r>
          </a:p>
          <a:p>
            <a:pPr marL="899795" lvl="2" indent="-269875"/>
            <a:r>
              <a:rPr lang="en-US" sz="2000" dirty="0">
                <a:solidFill>
                  <a:schemeClr val="accent2"/>
                </a:solidFill>
              </a:rPr>
              <a:t>Finding ways to make course interesting or relevant to their lives</a:t>
            </a:r>
          </a:p>
          <a:p>
            <a:pPr marL="305435" indent="-305435"/>
            <a:endParaRPr lang="en-US" dirty="0"/>
          </a:p>
          <a:p>
            <a:pPr marL="0" indent="0">
              <a:buNone/>
            </a:pPr>
            <a:endParaRPr lang="en-US" dirty="0"/>
          </a:p>
        </p:txBody>
      </p:sp>
      <p:sp>
        <p:nvSpPr>
          <p:cNvPr id="4" name="Content Placeholder 3">
            <a:extLst>
              <a:ext uri="{FF2B5EF4-FFF2-40B4-BE49-F238E27FC236}">
                <a16:creationId xmlns:a16="http://schemas.microsoft.com/office/drawing/2014/main" xmlns="" id="{2E139B11-716A-46D6-8298-FD0CC4AFA1FE}"/>
              </a:ext>
            </a:extLst>
          </p:cNvPr>
          <p:cNvSpPr>
            <a:spLocks noGrp="1"/>
          </p:cNvSpPr>
          <p:nvPr>
            <p:ph sz="half" idx="2"/>
          </p:nvPr>
        </p:nvSpPr>
        <p:spPr>
          <a:xfrm>
            <a:off x="6188075" y="2227263"/>
            <a:ext cx="5422900" cy="4260695"/>
          </a:xfrm>
        </p:spPr>
        <p:txBody>
          <a:bodyPr vert="horz" lIns="91440" tIns="45720" rIns="91440" bIns="45720" rtlCol="0" anchor="t">
            <a:normAutofit fontScale="92500" lnSpcReduction="20000"/>
          </a:bodyPr>
          <a:lstStyle/>
          <a:p>
            <a:pPr marL="305435" indent="-305435"/>
            <a:r>
              <a:rPr lang="en-US" sz="2800" dirty="0"/>
              <a:t>Factor 3 - </a:t>
            </a:r>
            <a:r>
              <a:rPr lang="en-US" sz="2800" u="sng" dirty="0"/>
              <a:t>Participation/Interaction Engagement</a:t>
            </a:r>
            <a:r>
              <a:rPr lang="en-US" sz="2800" dirty="0"/>
              <a:t>:</a:t>
            </a:r>
          </a:p>
          <a:p>
            <a:pPr marL="899795" lvl="2" indent="-269875"/>
            <a:r>
              <a:rPr lang="en-US" sz="2000" dirty="0"/>
              <a:t>Participating in discussions</a:t>
            </a:r>
            <a:endParaRPr lang="en-US" sz="2000" dirty="0">
              <a:solidFill>
                <a:srgbClr val="000000"/>
              </a:solidFill>
            </a:endParaRPr>
          </a:p>
          <a:p>
            <a:pPr marL="899795" lvl="2" indent="-269875"/>
            <a:r>
              <a:rPr lang="en-US" sz="2000" dirty="0"/>
              <a:t>Asking questions</a:t>
            </a:r>
            <a:endParaRPr lang="en-US" sz="2000" dirty="0">
              <a:solidFill>
                <a:schemeClr val="tx1"/>
              </a:solidFill>
            </a:endParaRPr>
          </a:p>
          <a:p>
            <a:pPr marL="899795" lvl="2" indent="-269875"/>
            <a:r>
              <a:rPr lang="en-US" sz="2000" dirty="0"/>
              <a:t>Seeking help when necessary </a:t>
            </a:r>
            <a:endParaRPr lang="en-US" sz="2000" dirty="0">
              <a:solidFill>
                <a:schemeClr val="tx1"/>
              </a:solidFill>
            </a:endParaRPr>
          </a:p>
          <a:p>
            <a:pPr marL="305435" indent="-305435"/>
            <a:endParaRPr lang="en-US" dirty="0"/>
          </a:p>
          <a:p>
            <a:pPr marL="305435" indent="-305435"/>
            <a:r>
              <a:rPr lang="en-US" sz="2800" dirty="0"/>
              <a:t>Factor 4 - </a:t>
            </a:r>
            <a:r>
              <a:rPr lang="en-US" sz="2800" u="sng" dirty="0"/>
              <a:t>Performance Engagement</a:t>
            </a:r>
            <a:r>
              <a:rPr lang="en-US" sz="2800" dirty="0"/>
              <a:t>:</a:t>
            </a:r>
          </a:p>
          <a:p>
            <a:pPr marL="899795" lvl="2" indent="-269875"/>
            <a:r>
              <a:rPr lang="en-US" sz="2000" dirty="0"/>
              <a:t>Performance on tests</a:t>
            </a:r>
          </a:p>
          <a:p>
            <a:pPr marL="899795" lvl="2" indent="-269875"/>
            <a:r>
              <a:rPr lang="en-US" sz="2000" dirty="0"/>
              <a:t>Grades</a:t>
            </a:r>
            <a:endParaRPr lang="en-US" sz="2000" dirty="0">
              <a:solidFill>
                <a:srgbClr val="000000"/>
              </a:solidFill>
            </a:endParaRPr>
          </a:p>
          <a:p>
            <a:pPr marL="899795" lvl="2" indent="-269875"/>
            <a:r>
              <a:rPr lang="en-US" sz="2000" dirty="0"/>
              <a:t>Confidence about abilities in the specific course.</a:t>
            </a:r>
            <a:endParaRPr lang="en-US" sz="2000" dirty="0">
              <a:solidFill>
                <a:schemeClr val="tx1"/>
              </a:solidFill>
            </a:endParaRPr>
          </a:p>
        </p:txBody>
      </p:sp>
    </p:spTree>
    <p:extLst>
      <p:ext uri="{BB962C8B-B14F-4D97-AF65-F5344CB8AC3E}">
        <p14:creationId xmlns:p14="http://schemas.microsoft.com/office/powerpoint/2010/main" val="75537695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E212146-044A-455E-B87E-5697979B3AD6}"/>
              </a:ext>
            </a:extLst>
          </p:cNvPr>
          <p:cNvSpPr>
            <a:spLocks noGrp="1"/>
          </p:cNvSpPr>
          <p:nvPr>
            <p:ph type="title"/>
          </p:nvPr>
        </p:nvSpPr>
        <p:spPr/>
        <p:txBody>
          <a:bodyPr vert="horz" lIns="91440" tIns="45720" rIns="91440" bIns="45720" rtlCol="0" anchor="ctr">
            <a:normAutofit/>
          </a:bodyPr>
          <a:lstStyle/>
          <a:p>
            <a:pPr algn="ctr"/>
            <a:r>
              <a:rPr lang="en-US"/>
              <a:t>SCEQ Four Factors of Engagement</a:t>
            </a:r>
            <a:endParaRPr lang="en-US" err="1"/>
          </a:p>
        </p:txBody>
      </p:sp>
      <p:sp>
        <p:nvSpPr>
          <p:cNvPr id="3" name="Content Placeholder 2">
            <a:extLst>
              <a:ext uri="{FF2B5EF4-FFF2-40B4-BE49-F238E27FC236}">
                <a16:creationId xmlns:a16="http://schemas.microsoft.com/office/drawing/2014/main" xmlns="" id="{82737660-408B-45C6-98C3-4542D049E7FB}"/>
              </a:ext>
            </a:extLst>
          </p:cNvPr>
          <p:cNvSpPr>
            <a:spLocks noGrp="1"/>
          </p:cNvSpPr>
          <p:nvPr>
            <p:ph sz="half" idx="1"/>
          </p:nvPr>
        </p:nvSpPr>
        <p:spPr>
          <a:xfrm>
            <a:off x="581025" y="2227263"/>
            <a:ext cx="5422900" cy="4298690"/>
          </a:xfrm>
        </p:spPr>
        <p:txBody>
          <a:bodyPr vert="horz" lIns="91440" tIns="45720" rIns="91440" bIns="45720" rtlCol="0" anchor="t">
            <a:normAutofit fontScale="92500" lnSpcReduction="20000"/>
          </a:bodyPr>
          <a:lstStyle/>
          <a:p>
            <a:pPr marL="305435" indent="-305435"/>
            <a:r>
              <a:rPr lang="en-US" sz="2800" dirty="0"/>
              <a:t>Factor 1 - </a:t>
            </a:r>
            <a:r>
              <a:rPr lang="en-US" sz="2800" u="sng" dirty="0"/>
              <a:t>Skills Engagement</a:t>
            </a:r>
            <a:r>
              <a:rPr lang="en-US" sz="2800" dirty="0"/>
              <a:t>: </a:t>
            </a:r>
          </a:p>
          <a:p>
            <a:pPr marL="899795" lvl="2" indent="-269875"/>
            <a:r>
              <a:rPr lang="en-US" sz="2000" dirty="0"/>
              <a:t>Study skills</a:t>
            </a:r>
          </a:p>
          <a:p>
            <a:pPr marL="899795" lvl="2" indent="-269875"/>
            <a:r>
              <a:rPr lang="en-US" sz="2000" dirty="0"/>
              <a:t>Effort</a:t>
            </a:r>
            <a:endParaRPr lang="en-US" sz="2000" dirty="0">
              <a:solidFill>
                <a:srgbClr val="000000"/>
              </a:solidFill>
            </a:endParaRPr>
          </a:p>
          <a:p>
            <a:pPr marL="899795" lvl="2" indent="-269875"/>
            <a:r>
              <a:rPr lang="en-US" sz="2000" dirty="0"/>
              <a:t>Work completion</a:t>
            </a:r>
            <a:endParaRPr lang="en-US" sz="2000" dirty="0">
              <a:solidFill>
                <a:srgbClr val="000000"/>
              </a:solidFill>
            </a:endParaRPr>
          </a:p>
          <a:p>
            <a:pPr marL="899795" lvl="2" indent="-269875"/>
            <a:r>
              <a:rPr lang="en-US" sz="2000" dirty="0" smtClean="0"/>
              <a:t>Attendance</a:t>
            </a:r>
            <a:endParaRPr lang="en-US" sz="2000" dirty="0">
              <a:solidFill>
                <a:srgbClr val="000000"/>
              </a:solidFill>
            </a:endParaRPr>
          </a:p>
          <a:p>
            <a:pPr marL="899795" lvl="2" indent="-269875"/>
            <a:r>
              <a:rPr lang="en-US" sz="2000" dirty="0"/>
              <a:t>Taking and reviewing notes </a:t>
            </a:r>
            <a:endParaRPr lang="en-US" sz="2000" dirty="0">
              <a:solidFill>
                <a:schemeClr val="tx1"/>
              </a:solidFill>
            </a:endParaRPr>
          </a:p>
          <a:p>
            <a:pPr marL="305435" indent="-305435"/>
            <a:endParaRPr lang="en-US" dirty="0"/>
          </a:p>
          <a:p>
            <a:pPr marL="305435" indent="-305435"/>
            <a:r>
              <a:rPr lang="en-US" sz="2800" dirty="0"/>
              <a:t>Factor 2 - </a:t>
            </a:r>
            <a:r>
              <a:rPr lang="en-US" sz="2800" u="sng" dirty="0"/>
              <a:t>Emotional Engagement</a:t>
            </a:r>
            <a:r>
              <a:rPr lang="en-US" sz="2800" dirty="0"/>
              <a:t>:</a:t>
            </a:r>
          </a:p>
          <a:p>
            <a:pPr marL="899795" lvl="2" indent="-269875"/>
            <a:r>
              <a:rPr lang="en-US" sz="2000" dirty="0"/>
              <a:t>Desiring to learn</a:t>
            </a:r>
          </a:p>
          <a:p>
            <a:pPr marL="899795" lvl="2" indent="-269875"/>
            <a:r>
              <a:rPr lang="en-US" sz="2000" dirty="0"/>
              <a:t>Finding ways to make course interesting or relevant to their lives</a:t>
            </a:r>
            <a:endParaRPr lang="en-US" sz="2000" dirty="0">
              <a:solidFill>
                <a:schemeClr val="tx1"/>
              </a:solidFill>
            </a:endParaRPr>
          </a:p>
          <a:p>
            <a:pPr marL="305435" indent="-305435"/>
            <a:endParaRPr lang="en-US" dirty="0"/>
          </a:p>
          <a:p>
            <a:pPr marL="0" indent="0">
              <a:buNone/>
            </a:pPr>
            <a:endParaRPr lang="en-US" dirty="0"/>
          </a:p>
        </p:txBody>
      </p:sp>
      <p:sp>
        <p:nvSpPr>
          <p:cNvPr id="4" name="Content Placeholder 3">
            <a:extLst>
              <a:ext uri="{FF2B5EF4-FFF2-40B4-BE49-F238E27FC236}">
                <a16:creationId xmlns:a16="http://schemas.microsoft.com/office/drawing/2014/main" xmlns="" id="{2E139B11-716A-46D6-8298-FD0CC4AFA1FE}"/>
              </a:ext>
            </a:extLst>
          </p:cNvPr>
          <p:cNvSpPr>
            <a:spLocks noGrp="1"/>
          </p:cNvSpPr>
          <p:nvPr>
            <p:ph sz="half" idx="2"/>
          </p:nvPr>
        </p:nvSpPr>
        <p:spPr>
          <a:xfrm>
            <a:off x="6188075" y="2227263"/>
            <a:ext cx="5422900" cy="4260695"/>
          </a:xfrm>
        </p:spPr>
        <p:txBody>
          <a:bodyPr vert="horz" lIns="91440" tIns="45720" rIns="91440" bIns="45720" rtlCol="0" anchor="t">
            <a:normAutofit fontScale="92500" lnSpcReduction="20000"/>
          </a:bodyPr>
          <a:lstStyle/>
          <a:p>
            <a:pPr marL="305435" indent="-305435"/>
            <a:r>
              <a:rPr lang="en-US" sz="2800" dirty="0">
                <a:solidFill>
                  <a:schemeClr val="accent1"/>
                </a:solidFill>
              </a:rPr>
              <a:t>Factor 3 - </a:t>
            </a:r>
            <a:r>
              <a:rPr lang="en-US" sz="2800" u="sng" dirty="0">
                <a:solidFill>
                  <a:schemeClr val="accent1"/>
                </a:solidFill>
              </a:rPr>
              <a:t>Participation/Interaction Engagement</a:t>
            </a:r>
            <a:r>
              <a:rPr lang="en-US" sz="2800" dirty="0">
                <a:solidFill>
                  <a:schemeClr val="accent1"/>
                </a:solidFill>
              </a:rPr>
              <a:t>:</a:t>
            </a:r>
          </a:p>
          <a:p>
            <a:pPr marL="899795" lvl="2" indent="-269875"/>
            <a:r>
              <a:rPr lang="en-US" sz="2000" dirty="0">
                <a:solidFill>
                  <a:schemeClr val="accent2"/>
                </a:solidFill>
              </a:rPr>
              <a:t>Participating in discussions</a:t>
            </a:r>
          </a:p>
          <a:p>
            <a:pPr marL="899795" lvl="2" indent="-269875"/>
            <a:r>
              <a:rPr lang="en-US" sz="2000" dirty="0">
                <a:solidFill>
                  <a:schemeClr val="accent2"/>
                </a:solidFill>
              </a:rPr>
              <a:t>Asking questions</a:t>
            </a:r>
          </a:p>
          <a:p>
            <a:pPr marL="899795" lvl="2" indent="-269875"/>
            <a:r>
              <a:rPr lang="en-US" sz="2000" dirty="0">
                <a:solidFill>
                  <a:schemeClr val="accent2"/>
                </a:solidFill>
              </a:rPr>
              <a:t>Seeking help when necessary </a:t>
            </a:r>
          </a:p>
          <a:p>
            <a:pPr marL="305435" indent="-305435"/>
            <a:endParaRPr lang="en-US" dirty="0"/>
          </a:p>
          <a:p>
            <a:pPr marL="305435" indent="-305435"/>
            <a:r>
              <a:rPr lang="en-US" sz="2800" dirty="0"/>
              <a:t>Factor 4 - </a:t>
            </a:r>
            <a:r>
              <a:rPr lang="en-US" sz="2800" u="sng" dirty="0"/>
              <a:t>Performance Engagement</a:t>
            </a:r>
            <a:r>
              <a:rPr lang="en-US" sz="2800" dirty="0"/>
              <a:t>:</a:t>
            </a:r>
          </a:p>
          <a:p>
            <a:pPr marL="899795" lvl="2" indent="-269875"/>
            <a:r>
              <a:rPr lang="en-US" sz="2000" dirty="0"/>
              <a:t>Performance on tests</a:t>
            </a:r>
          </a:p>
          <a:p>
            <a:pPr marL="899795" lvl="2" indent="-269875"/>
            <a:r>
              <a:rPr lang="en-US" sz="2000" dirty="0"/>
              <a:t>Grades</a:t>
            </a:r>
            <a:endParaRPr lang="en-US" sz="2000" dirty="0">
              <a:solidFill>
                <a:srgbClr val="000000"/>
              </a:solidFill>
            </a:endParaRPr>
          </a:p>
          <a:p>
            <a:pPr marL="899795" lvl="2" indent="-269875"/>
            <a:r>
              <a:rPr lang="en-US" sz="2000" dirty="0"/>
              <a:t>Confidence about abilities in the specific course.</a:t>
            </a:r>
            <a:endParaRPr lang="en-US" sz="2000" dirty="0">
              <a:solidFill>
                <a:schemeClr val="tx1"/>
              </a:solidFill>
            </a:endParaRPr>
          </a:p>
        </p:txBody>
      </p:sp>
    </p:spTree>
    <p:extLst>
      <p:ext uri="{BB962C8B-B14F-4D97-AF65-F5344CB8AC3E}">
        <p14:creationId xmlns:p14="http://schemas.microsoft.com/office/powerpoint/2010/main" val="184471249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E212146-044A-455E-B87E-5697979B3AD6}"/>
              </a:ext>
            </a:extLst>
          </p:cNvPr>
          <p:cNvSpPr>
            <a:spLocks noGrp="1"/>
          </p:cNvSpPr>
          <p:nvPr>
            <p:ph type="title"/>
          </p:nvPr>
        </p:nvSpPr>
        <p:spPr/>
        <p:txBody>
          <a:bodyPr vert="horz" lIns="91440" tIns="45720" rIns="91440" bIns="45720" rtlCol="0" anchor="ctr">
            <a:normAutofit/>
          </a:bodyPr>
          <a:lstStyle/>
          <a:p>
            <a:pPr algn="ctr"/>
            <a:r>
              <a:rPr lang="en-US" dirty="0"/>
              <a:t>SCEQ Four Factors of Engagement</a:t>
            </a:r>
          </a:p>
        </p:txBody>
      </p:sp>
      <p:sp>
        <p:nvSpPr>
          <p:cNvPr id="3" name="Content Placeholder 2">
            <a:extLst>
              <a:ext uri="{FF2B5EF4-FFF2-40B4-BE49-F238E27FC236}">
                <a16:creationId xmlns:a16="http://schemas.microsoft.com/office/drawing/2014/main" xmlns="" id="{82737660-408B-45C6-98C3-4542D049E7FB}"/>
              </a:ext>
            </a:extLst>
          </p:cNvPr>
          <p:cNvSpPr>
            <a:spLocks noGrp="1"/>
          </p:cNvSpPr>
          <p:nvPr>
            <p:ph sz="half" idx="1"/>
          </p:nvPr>
        </p:nvSpPr>
        <p:spPr>
          <a:xfrm>
            <a:off x="581025" y="2227263"/>
            <a:ext cx="5422900" cy="4298690"/>
          </a:xfrm>
        </p:spPr>
        <p:txBody>
          <a:bodyPr vert="horz" lIns="91440" tIns="45720" rIns="91440" bIns="45720" rtlCol="0" anchor="t">
            <a:normAutofit fontScale="92500" lnSpcReduction="20000"/>
          </a:bodyPr>
          <a:lstStyle/>
          <a:p>
            <a:pPr marL="305435" indent="-305435"/>
            <a:r>
              <a:rPr lang="en-US" sz="2800" dirty="0"/>
              <a:t>Factor 1 - </a:t>
            </a:r>
            <a:r>
              <a:rPr lang="en-US" sz="2800" u="sng" dirty="0"/>
              <a:t>Skills Engagement</a:t>
            </a:r>
            <a:r>
              <a:rPr lang="en-US" sz="2800" dirty="0"/>
              <a:t>: </a:t>
            </a:r>
          </a:p>
          <a:p>
            <a:pPr marL="899795" lvl="2" indent="-269875"/>
            <a:r>
              <a:rPr lang="en-US" sz="2000" dirty="0"/>
              <a:t>Study skills</a:t>
            </a:r>
          </a:p>
          <a:p>
            <a:pPr marL="899795" lvl="2" indent="-269875"/>
            <a:r>
              <a:rPr lang="en-US" sz="2000" dirty="0"/>
              <a:t>Effort</a:t>
            </a:r>
            <a:endParaRPr lang="en-US" sz="2000" dirty="0">
              <a:solidFill>
                <a:srgbClr val="000000"/>
              </a:solidFill>
            </a:endParaRPr>
          </a:p>
          <a:p>
            <a:pPr marL="899795" lvl="2" indent="-269875"/>
            <a:r>
              <a:rPr lang="en-US" sz="2000" dirty="0"/>
              <a:t>Work completion</a:t>
            </a:r>
            <a:endParaRPr lang="en-US" sz="2000" dirty="0">
              <a:solidFill>
                <a:srgbClr val="000000"/>
              </a:solidFill>
            </a:endParaRPr>
          </a:p>
          <a:p>
            <a:pPr marL="899795" lvl="2" indent="-269875"/>
            <a:r>
              <a:rPr lang="en-US" sz="2000" dirty="0" smtClean="0"/>
              <a:t>Attendance</a:t>
            </a:r>
            <a:endParaRPr lang="en-US" sz="2000" dirty="0">
              <a:solidFill>
                <a:srgbClr val="000000"/>
              </a:solidFill>
            </a:endParaRPr>
          </a:p>
          <a:p>
            <a:pPr marL="899795" lvl="2" indent="-269875"/>
            <a:r>
              <a:rPr lang="en-US" sz="2000" dirty="0"/>
              <a:t>Taking and reviewing notes </a:t>
            </a:r>
            <a:endParaRPr lang="en-US" sz="2000" dirty="0">
              <a:solidFill>
                <a:schemeClr val="tx1"/>
              </a:solidFill>
            </a:endParaRPr>
          </a:p>
          <a:p>
            <a:pPr marL="305435" indent="-305435"/>
            <a:endParaRPr lang="en-US" dirty="0"/>
          </a:p>
          <a:p>
            <a:pPr marL="305435" indent="-305435"/>
            <a:r>
              <a:rPr lang="en-US" sz="2800" dirty="0"/>
              <a:t>Factor 2 - </a:t>
            </a:r>
            <a:r>
              <a:rPr lang="en-US" sz="2800" u="sng" dirty="0"/>
              <a:t>Emotional Engagement</a:t>
            </a:r>
            <a:r>
              <a:rPr lang="en-US" sz="2800" dirty="0"/>
              <a:t>:</a:t>
            </a:r>
          </a:p>
          <a:p>
            <a:pPr marL="899795" lvl="2" indent="-269875"/>
            <a:r>
              <a:rPr lang="en-US" sz="2000" dirty="0"/>
              <a:t>Desiring to learn</a:t>
            </a:r>
          </a:p>
          <a:p>
            <a:pPr marL="899795" lvl="2" indent="-269875"/>
            <a:r>
              <a:rPr lang="en-US" sz="2000" dirty="0"/>
              <a:t>Finding ways to make course interesting or relevant to their lives</a:t>
            </a:r>
            <a:endParaRPr lang="en-US" sz="2000" dirty="0">
              <a:solidFill>
                <a:schemeClr val="tx1"/>
              </a:solidFill>
            </a:endParaRPr>
          </a:p>
          <a:p>
            <a:pPr marL="305435" indent="-305435"/>
            <a:endParaRPr lang="en-US" dirty="0"/>
          </a:p>
          <a:p>
            <a:pPr marL="0" indent="0">
              <a:buNone/>
            </a:pPr>
            <a:endParaRPr lang="en-US" dirty="0"/>
          </a:p>
        </p:txBody>
      </p:sp>
      <p:sp>
        <p:nvSpPr>
          <p:cNvPr id="4" name="Content Placeholder 3">
            <a:extLst>
              <a:ext uri="{FF2B5EF4-FFF2-40B4-BE49-F238E27FC236}">
                <a16:creationId xmlns:a16="http://schemas.microsoft.com/office/drawing/2014/main" xmlns="" id="{2E139B11-716A-46D6-8298-FD0CC4AFA1FE}"/>
              </a:ext>
            </a:extLst>
          </p:cNvPr>
          <p:cNvSpPr>
            <a:spLocks noGrp="1"/>
          </p:cNvSpPr>
          <p:nvPr>
            <p:ph sz="half" idx="2"/>
          </p:nvPr>
        </p:nvSpPr>
        <p:spPr>
          <a:xfrm>
            <a:off x="6188075" y="2227263"/>
            <a:ext cx="5422900" cy="4260695"/>
          </a:xfrm>
        </p:spPr>
        <p:txBody>
          <a:bodyPr vert="horz" lIns="91440" tIns="45720" rIns="91440" bIns="45720" rtlCol="0" anchor="t">
            <a:normAutofit fontScale="92500" lnSpcReduction="20000"/>
          </a:bodyPr>
          <a:lstStyle/>
          <a:p>
            <a:pPr marL="305435" indent="-305435"/>
            <a:r>
              <a:rPr lang="en-US" sz="2800" dirty="0"/>
              <a:t>Factor 3 - </a:t>
            </a:r>
            <a:r>
              <a:rPr lang="en-US" sz="2800" u="sng" dirty="0"/>
              <a:t>Participation/Interaction Engagement</a:t>
            </a:r>
            <a:r>
              <a:rPr lang="en-US" sz="2800" dirty="0"/>
              <a:t>:</a:t>
            </a:r>
          </a:p>
          <a:p>
            <a:pPr marL="899795" lvl="2" indent="-269875"/>
            <a:r>
              <a:rPr lang="en-US" sz="2000" dirty="0"/>
              <a:t>Participating in discussions</a:t>
            </a:r>
            <a:endParaRPr lang="en-US" sz="2000" dirty="0">
              <a:solidFill>
                <a:srgbClr val="000000"/>
              </a:solidFill>
            </a:endParaRPr>
          </a:p>
          <a:p>
            <a:pPr marL="899795" lvl="2" indent="-269875"/>
            <a:r>
              <a:rPr lang="en-US" sz="2000" dirty="0"/>
              <a:t>Asking questions</a:t>
            </a:r>
            <a:endParaRPr lang="en-US" sz="2000" dirty="0">
              <a:solidFill>
                <a:schemeClr val="tx1"/>
              </a:solidFill>
            </a:endParaRPr>
          </a:p>
          <a:p>
            <a:pPr marL="899795" lvl="2" indent="-269875"/>
            <a:r>
              <a:rPr lang="en-US" sz="2000" dirty="0"/>
              <a:t>Seeking help when necessary </a:t>
            </a:r>
            <a:endParaRPr lang="en-US" sz="2000" dirty="0">
              <a:solidFill>
                <a:schemeClr val="tx1"/>
              </a:solidFill>
            </a:endParaRPr>
          </a:p>
          <a:p>
            <a:pPr marL="305435" indent="-305435"/>
            <a:endParaRPr lang="en-US" dirty="0"/>
          </a:p>
          <a:p>
            <a:pPr marL="305435" indent="-305435"/>
            <a:r>
              <a:rPr lang="en-US" sz="2800" dirty="0">
                <a:solidFill>
                  <a:schemeClr val="accent1"/>
                </a:solidFill>
              </a:rPr>
              <a:t>Factor 4 - </a:t>
            </a:r>
            <a:r>
              <a:rPr lang="en-US" sz="2800" u="sng" dirty="0">
                <a:solidFill>
                  <a:schemeClr val="accent1"/>
                </a:solidFill>
              </a:rPr>
              <a:t>Performance Engagement</a:t>
            </a:r>
            <a:r>
              <a:rPr lang="en-US" sz="2800" dirty="0">
                <a:solidFill>
                  <a:schemeClr val="accent1"/>
                </a:solidFill>
              </a:rPr>
              <a:t>:</a:t>
            </a:r>
          </a:p>
          <a:p>
            <a:pPr marL="899795" lvl="2" indent="-269875"/>
            <a:r>
              <a:rPr lang="en-US" sz="2000" dirty="0">
                <a:solidFill>
                  <a:schemeClr val="accent2"/>
                </a:solidFill>
              </a:rPr>
              <a:t>Performance on tests</a:t>
            </a:r>
          </a:p>
          <a:p>
            <a:pPr marL="899795" lvl="2" indent="-269875"/>
            <a:r>
              <a:rPr lang="en-US" sz="2000" dirty="0">
                <a:solidFill>
                  <a:schemeClr val="accent2"/>
                </a:solidFill>
              </a:rPr>
              <a:t>Grades</a:t>
            </a:r>
          </a:p>
          <a:p>
            <a:pPr marL="899795" lvl="2" indent="-269875"/>
            <a:r>
              <a:rPr lang="en-US" sz="2000" dirty="0">
                <a:solidFill>
                  <a:schemeClr val="accent2"/>
                </a:solidFill>
              </a:rPr>
              <a:t>Confidence about abilities in the specific course.</a:t>
            </a:r>
          </a:p>
        </p:txBody>
      </p:sp>
    </p:spTree>
    <p:extLst>
      <p:ext uri="{BB962C8B-B14F-4D97-AF65-F5344CB8AC3E}">
        <p14:creationId xmlns:p14="http://schemas.microsoft.com/office/powerpoint/2010/main" val="86150853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7E048D8-8D72-4F82-9F84-76D8ED03A692}"/>
              </a:ext>
            </a:extLst>
          </p:cNvPr>
          <p:cNvSpPr>
            <a:spLocks noGrp="1"/>
          </p:cNvSpPr>
          <p:nvPr>
            <p:ph type="title"/>
          </p:nvPr>
        </p:nvSpPr>
        <p:spPr/>
        <p:txBody>
          <a:bodyPr/>
          <a:lstStyle/>
          <a:p>
            <a:r>
              <a:rPr lang="en-US"/>
              <a:t>Effects on Academic Engagement</a:t>
            </a:r>
          </a:p>
        </p:txBody>
      </p:sp>
      <p:sp>
        <p:nvSpPr>
          <p:cNvPr id="3" name="Content Placeholder 2">
            <a:extLst>
              <a:ext uri="{FF2B5EF4-FFF2-40B4-BE49-F238E27FC236}">
                <a16:creationId xmlns:a16="http://schemas.microsoft.com/office/drawing/2014/main" xmlns="" id="{11DD0767-8ED0-4219-BD45-988B683D9ADC}"/>
              </a:ext>
            </a:extLst>
          </p:cNvPr>
          <p:cNvSpPr>
            <a:spLocks noGrp="1"/>
          </p:cNvSpPr>
          <p:nvPr>
            <p:ph idx="1"/>
          </p:nvPr>
        </p:nvSpPr>
        <p:spPr/>
        <p:txBody>
          <a:bodyPr>
            <a:normAutofit/>
          </a:bodyPr>
          <a:lstStyle/>
          <a:p>
            <a:pPr marL="305435" indent="-305435"/>
            <a:r>
              <a:rPr lang="en-US" sz="2400" dirty="0"/>
              <a:t>Academic engagement matters in that research has shown that it is related to successful academic outcomes (Finn &amp; Rock, 1997).</a:t>
            </a:r>
          </a:p>
          <a:p>
            <a:pPr marL="305435" indent="-305435"/>
            <a:r>
              <a:rPr lang="en-US" sz="2400" dirty="0" smtClean="0"/>
              <a:t>In looking at ways to maximize academic engagement at the college level it is important to evaluate influencing variables. </a:t>
            </a:r>
          </a:p>
          <a:p>
            <a:pPr marL="1241435" lvl="3" indent="-305435"/>
            <a:r>
              <a:rPr lang="en-US" sz="1800" dirty="0" smtClean="0"/>
              <a:t>A common issue implicated in negatively impacting academic success is </a:t>
            </a:r>
            <a:r>
              <a:rPr lang="en-US" sz="2800" dirty="0" smtClean="0">
                <a:solidFill>
                  <a:schemeClr val="accent2"/>
                </a:solidFill>
              </a:rPr>
              <a:t>stress </a:t>
            </a:r>
            <a:r>
              <a:rPr lang="en-US" sz="1800" dirty="0" smtClean="0"/>
              <a:t>(Lloyd</a:t>
            </a:r>
            <a:r>
              <a:rPr lang="en-US" sz="1800" dirty="0"/>
              <a:t>, Alexander, Rice, &amp; </a:t>
            </a:r>
            <a:r>
              <a:rPr lang="en-US" sz="1800" dirty="0" smtClean="0"/>
              <a:t>Greenfield,1980). </a:t>
            </a:r>
            <a:endParaRPr lang="en-US" sz="1800" dirty="0"/>
          </a:p>
        </p:txBody>
      </p:sp>
    </p:spTree>
    <p:extLst>
      <p:ext uri="{BB962C8B-B14F-4D97-AF65-F5344CB8AC3E}">
        <p14:creationId xmlns:p14="http://schemas.microsoft.com/office/powerpoint/2010/main" val="43962962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2B12A52-7A2C-47E9-A735-9C683A2B02DF}"/>
              </a:ext>
            </a:extLst>
          </p:cNvPr>
          <p:cNvSpPr>
            <a:spLocks noGrp="1"/>
          </p:cNvSpPr>
          <p:nvPr>
            <p:ph type="title"/>
          </p:nvPr>
        </p:nvSpPr>
        <p:spPr>
          <a:xfrm>
            <a:off x="581025" y="1903405"/>
            <a:ext cx="11029950" cy="3238568"/>
          </a:xfrm>
        </p:spPr>
        <p:txBody>
          <a:bodyPr vert="horz" lIns="91440" tIns="45720" rIns="91440" bIns="45720" rtlCol="0" anchor="b">
            <a:normAutofit/>
          </a:bodyPr>
          <a:lstStyle/>
          <a:p>
            <a:pPr algn="ctr"/>
            <a:r>
              <a:rPr lang="en-US" sz="6600" dirty="0">
                <a:latin typeface="Gill Sans MT"/>
              </a:rPr>
              <a:t>Stress</a:t>
            </a:r>
          </a:p>
        </p:txBody>
      </p:sp>
      <p:sp>
        <p:nvSpPr>
          <p:cNvPr id="3" name="Text Placeholder 2">
            <a:extLst>
              <a:ext uri="{FF2B5EF4-FFF2-40B4-BE49-F238E27FC236}">
                <a16:creationId xmlns:a16="http://schemas.microsoft.com/office/drawing/2014/main" xmlns="" id="{1CDCA725-AAE6-45F9-9DC3-56F33134E70A}"/>
              </a:ext>
            </a:extLst>
          </p:cNvPr>
          <p:cNvSpPr>
            <a:spLocks noGrp="1"/>
          </p:cNvSpPr>
          <p:nvPr>
            <p:ph type="body" idx="1"/>
          </p:nvPr>
        </p:nvSpPr>
        <p:spPr>
          <a:xfrm flipV="1">
            <a:off x="581192" y="5141973"/>
            <a:ext cx="11029615" cy="56442"/>
          </a:xfrm>
        </p:spPr>
        <p:txBody>
          <a:bodyPr>
            <a:normAutofit fontScale="25000" lnSpcReduction="20000"/>
          </a:bodyPr>
          <a:lstStyle/>
          <a:p>
            <a:endParaRPr lang="en-US"/>
          </a:p>
        </p:txBody>
      </p:sp>
      <p:pic>
        <p:nvPicPr>
          <p:cNvPr id="4" name="Picture 3"/>
          <p:cNvPicPr>
            <a:picLocks noChangeAspect="1"/>
          </p:cNvPicPr>
          <p:nvPr/>
        </p:nvPicPr>
        <p:blipFill>
          <a:blip r:embed="rId3"/>
          <a:stretch>
            <a:fillRect/>
          </a:stretch>
        </p:blipFill>
        <p:spPr>
          <a:xfrm>
            <a:off x="3479800" y="646272"/>
            <a:ext cx="5410200" cy="3295010"/>
          </a:xfrm>
          <a:prstGeom prst="rect">
            <a:avLst/>
          </a:prstGeom>
        </p:spPr>
      </p:pic>
    </p:spTree>
    <p:extLst>
      <p:ext uri="{BB962C8B-B14F-4D97-AF65-F5344CB8AC3E}">
        <p14:creationId xmlns:p14="http://schemas.microsoft.com/office/powerpoint/2010/main" val="421500651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Stress and Academic Engagement</a:t>
            </a:r>
            <a:endParaRPr lang="en-US" sz="4000" dirty="0"/>
          </a:p>
        </p:txBody>
      </p:sp>
      <p:sp>
        <p:nvSpPr>
          <p:cNvPr id="9" name="Content Placeholder 8"/>
          <p:cNvSpPr>
            <a:spLocks noGrp="1"/>
          </p:cNvSpPr>
          <p:nvPr>
            <p:ph idx="1"/>
          </p:nvPr>
        </p:nvSpPr>
        <p:spPr>
          <a:xfrm>
            <a:off x="581192" y="2180496"/>
            <a:ext cx="11029615" cy="4410804"/>
          </a:xfrm>
        </p:spPr>
        <p:txBody>
          <a:bodyPr anchor="t">
            <a:normAutofit fontScale="92500" lnSpcReduction="20000"/>
          </a:bodyPr>
          <a:lstStyle/>
          <a:p>
            <a:pPr marL="1108350" lvl="2" indent="-514350" defTabSz="914400">
              <a:spcBef>
                <a:spcPts val="0"/>
              </a:spcBef>
              <a:spcAft>
                <a:spcPts val="0"/>
              </a:spcAft>
              <a:buClrTx/>
              <a:buSzTx/>
            </a:pPr>
            <a:endParaRPr lang="en-US" sz="2800" dirty="0">
              <a:latin typeface="Times New Roman" charset="0"/>
              <a:ea typeface="Times New Roman" charset="0"/>
              <a:cs typeface="Times New Roman" charset="0"/>
            </a:endParaRPr>
          </a:p>
          <a:p>
            <a:pPr marL="0" indent="0" defTabSz="914400">
              <a:spcBef>
                <a:spcPts val="0"/>
              </a:spcBef>
              <a:spcAft>
                <a:spcPts val="0"/>
              </a:spcAft>
              <a:buClrTx/>
              <a:buSzTx/>
              <a:buNone/>
            </a:pPr>
            <a:r>
              <a:rPr lang="en-US" sz="2800" u="sng" dirty="0" err="1" smtClean="0">
                <a:solidFill>
                  <a:schemeClr val="accent2"/>
                </a:solidFill>
                <a:latin typeface="Times New Roman" charset="0"/>
                <a:ea typeface="Times New Roman" charset="0"/>
                <a:cs typeface="Times New Roman" charset="0"/>
              </a:rPr>
              <a:t>Pechtel</a:t>
            </a:r>
            <a:r>
              <a:rPr lang="en-US" sz="2800" u="sng" dirty="0" smtClean="0">
                <a:solidFill>
                  <a:schemeClr val="accent2"/>
                </a:solidFill>
                <a:latin typeface="Times New Roman" charset="0"/>
                <a:ea typeface="Times New Roman" charset="0"/>
                <a:cs typeface="Times New Roman" charset="0"/>
              </a:rPr>
              <a:t> </a:t>
            </a:r>
            <a:r>
              <a:rPr lang="en-US" sz="2800" u="sng" dirty="0">
                <a:solidFill>
                  <a:schemeClr val="accent2"/>
                </a:solidFill>
                <a:latin typeface="Times New Roman" charset="0"/>
                <a:ea typeface="Times New Roman" charset="0"/>
                <a:cs typeface="Times New Roman" charset="0"/>
              </a:rPr>
              <a:t>and </a:t>
            </a:r>
            <a:r>
              <a:rPr lang="en-US" sz="2800" u="sng" dirty="0" err="1">
                <a:solidFill>
                  <a:schemeClr val="accent2"/>
                </a:solidFill>
                <a:latin typeface="Times New Roman" charset="0"/>
                <a:ea typeface="Times New Roman" charset="0"/>
                <a:cs typeface="Times New Roman" charset="0"/>
              </a:rPr>
              <a:t>Pizzagalli</a:t>
            </a:r>
            <a:r>
              <a:rPr lang="en-US" sz="2800" u="sng" dirty="0">
                <a:solidFill>
                  <a:schemeClr val="accent2"/>
                </a:solidFill>
                <a:latin typeface="Times New Roman" charset="0"/>
                <a:ea typeface="Times New Roman" charset="0"/>
                <a:cs typeface="Times New Roman" charset="0"/>
              </a:rPr>
              <a:t> </a:t>
            </a:r>
            <a:r>
              <a:rPr lang="en-US" sz="2800" dirty="0">
                <a:latin typeface="Times New Roman" charset="0"/>
                <a:ea typeface="Times New Roman" charset="0"/>
                <a:cs typeface="Times New Roman" charset="0"/>
              </a:rPr>
              <a:t>(2011</a:t>
            </a:r>
            <a:r>
              <a:rPr lang="en-US" sz="2800" dirty="0" smtClean="0">
                <a:latin typeface="Times New Roman" charset="0"/>
                <a:ea typeface="Times New Roman" charset="0"/>
                <a:cs typeface="Times New Roman" charset="0"/>
              </a:rPr>
              <a:t>):</a:t>
            </a:r>
          </a:p>
          <a:p>
            <a:pPr marL="324000" lvl="1" indent="0" defTabSz="914400">
              <a:spcBef>
                <a:spcPts val="0"/>
              </a:spcBef>
              <a:spcAft>
                <a:spcPts val="0"/>
              </a:spcAft>
              <a:buClrTx/>
              <a:buSzTx/>
              <a:buNone/>
            </a:pPr>
            <a:r>
              <a:rPr lang="en-US" sz="2600" dirty="0">
                <a:latin typeface="Times New Roman" charset="0"/>
                <a:ea typeface="Times New Roman" charset="0"/>
                <a:cs typeface="Times New Roman" charset="0"/>
              </a:rPr>
              <a:t>E</a:t>
            </a:r>
            <a:r>
              <a:rPr lang="en-US" sz="2600" dirty="0" smtClean="0">
                <a:latin typeface="Times New Roman" charset="0"/>
                <a:ea typeface="Times New Roman" charset="0"/>
                <a:cs typeface="Times New Roman" charset="0"/>
              </a:rPr>
              <a:t>arly </a:t>
            </a:r>
            <a:r>
              <a:rPr lang="en-US" sz="2600" dirty="0">
                <a:latin typeface="Times New Roman" charset="0"/>
                <a:ea typeface="Times New Roman" charset="0"/>
                <a:cs typeface="Times New Roman" charset="0"/>
              </a:rPr>
              <a:t>life stress has shown long-term impacts on various areas related to academic engagement, including memory, executive functioning, and cognitive performance. </a:t>
            </a:r>
            <a:endParaRPr lang="en-US" sz="2600" dirty="0" smtClean="0">
              <a:latin typeface="Times New Roman" charset="0"/>
              <a:ea typeface="Times New Roman" charset="0"/>
              <a:cs typeface="Times New Roman" charset="0"/>
            </a:endParaRPr>
          </a:p>
          <a:p>
            <a:pPr marL="514350" indent="-514350" defTabSz="914400">
              <a:spcBef>
                <a:spcPts val="0"/>
              </a:spcBef>
              <a:spcAft>
                <a:spcPts val="0"/>
              </a:spcAft>
              <a:buClrTx/>
              <a:buSzTx/>
              <a:buFont typeface="+mj-lt"/>
              <a:buAutoNum type="arabicPeriod"/>
            </a:pPr>
            <a:endParaRPr lang="en-US" sz="2800" dirty="0">
              <a:latin typeface="Times New Roman" charset="0"/>
              <a:ea typeface="Times New Roman" charset="0"/>
              <a:cs typeface="Times New Roman" charset="0"/>
            </a:endParaRPr>
          </a:p>
          <a:p>
            <a:pPr marL="0" indent="0" defTabSz="914400">
              <a:spcBef>
                <a:spcPts val="0"/>
              </a:spcBef>
              <a:spcAft>
                <a:spcPts val="0"/>
              </a:spcAft>
              <a:buClrTx/>
              <a:buSzTx/>
              <a:buNone/>
            </a:pPr>
            <a:r>
              <a:rPr lang="en-US" sz="2800" u="sng" dirty="0" err="1" smtClean="0">
                <a:solidFill>
                  <a:schemeClr val="accent2"/>
                </a:solidFill>
                <a:latin typeface="Times New Roman" charset="0"/>
                <a:ea typeface="Times New Roman" charset="0"/>
                <a:cs typeface="Times New Roman" charset="0"/>
              </a:rPr>
              <a:t>Vaez</a:t>
            </a:r>
            <a:r>
              <a:rPr lang="en-US" sz="2800" u="sng" dirty="0" smtClean="0">
                <a:solidFill>
                  <a:schemeClr val="accent2"/>
                </a:solidFill>
                <a:latin typeface="Times New Roman" charset="0"/>
                <a:ea typeface="Times New Roman" charset="0"/>
                <a:cs typeface="Times New Roman" charset="0"/>
              </a:rPr>
              <a:t> </a:t>
            </a:r>
            <a:r>
              <a:rPr lang="en-US" sz="2800" u="sng" dirty="0">
                <a:solidFill>
                  <a:schemeClr val="accent2"/>
                </a:solidFill>
                <a:latin typeface="Times New Roman" charset="0"/>
                <a:ea typeface="Times New Roman" charset="0"/>
                <a:cs typeface="Times New Roman" charset="0"/>
              </a:rPr>
              <a:t>and </a:t>
            </a:r>
            <a:r>
              <a:rPr lang="en-US" sz="2800" u="sng" dirty="0" err="1">
                <a:solidFill>
                  <a:schemeClr val="accent2"/>
                </a:solidFill>
                <a:latin typeface="Times New Roman" charset="0"/>
                <a:ea typeface="Times New Roman" charset="0"/>
                <a:cs typeface="Times New Roman" charset="0"/>
              </a:rPr>
              <a:t>Laflamme</a:t>
            </a:r>
            <a:r>
              <a:rPr lang="en-US" sz="2800" u="sng" dirty="0">
                <a:solidFill>
                  <a:schemeClr val="accent2"/>
                </a:solidFill>
                <a:latin typeface="Times New Roman" charset="0"/>
                <a:ea typeface="Times New Roman" charset="0"/>
                <a:cs typeface="Times New Roman" charset="0"/>
              </a:rPr>
              <a:t> </a:t>
            </a:r>
            <a:r>
              <a:rPr lang="en-US" sz="2800" dirty="0">
                <a:latin typeface="Times New Roman" charset="0"/>
                <a:ea typeface="Times New Roman" charset="0"/>
                <a:cs typeface="Times New Roman" charset="0"/>
              </a:rPr>
              <a:t>(2008</a:t>
            </a:r>
            <a:r>
              <a:rPr lang="en-US" sz="2800" dirty="0" smtClean="0">
                <a:latin typeface="Times New Roman" charset="0"/>
                <a:ea typeface="Times New Roman" charset="0"/>
                <a:cs typeface="Times New Roman" charset="0"/>
              </a:rPr>
              <a:t>):</a:t>
            </a:r>
          </a:p>
          <a:p>
            <a:pPr marL="324000" lvl="1" indent="0" defTabSz="914400">
              <a:spcBef>
                <a:spcPts val="0"/>
              </a:spcBef>
              <a:spcAft>
                <a:spcPts val="0"/>
              </a:spcAft>
              <a:buClrTx/>
              <a:buSzTx/>
              <a:buNone/>
            </a:pPr>
            <a:r>
              <a:rPr lang="en-US" sz="2600" dirty="0" smtClean="0">
                <a:latin typeface="Times New Roman" charset="0"/>
                <a:ea typeface="Times New Roman" charset="0"/>
                <a:cs typeface="Times New Roman" charset="0"/>
              </a:rPr>
              <a:t> Identified </a:t>
            </a:r>
            <a:r>
              <a:rPr lang="en-US" sz="2600" dirty="0">
                <a:latin typeface="Times New Roman" charset="0"/>
                <a:ea typeface="Times New Roman" charset="0"/>
                <a:cs typeface="Times New Roman" charset="0"/>
              </a:rPr>
              <a:t>an association between types of stress and lower graduation rates. </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marL="0" indent="0" defTabSz="914400">
              <a:spcBef>
                <a:spcPts val="0"/>
              </a:spcBef>
              <a:spcAft>
                <a:spcPts val="0"/>
              </a:spcAft>
              <a:buClrTx/>
              <a:buSzTx/>
              <a:buNone/>
            </a:pPr>
            <a:r>
              <a:rPr lang="en-US" sz="2800" u="sng" dirty="0">
                <a:solidFill>
                  <a:schemeClr val="accent2"/>
                </a:solidFill>
                <a:latin typeface="Times New Roman" charset="0"/>
                <a:ea typeface="Times New Roman" charset="0"/>
                <a:cs typeface="Times New Roman" charset="0"/>
              </a:rPr>
              <a:t>Lloyd et al. </a:t>
            </a:r>
            <a:r>
              <a:rPr lang="en-US" sz="2800" dirty="0">
                <a:latin typeface="Times New Roman" charset="0"/>
                <a:ea typeface="Times New Roman" charset="0"/>
                <a:cs typeface="Times New Roman" charset="0"/>
              </a:rPr>
              <a:t>(1980):</a:t>
            </a:r>
          </a:p>
          <a:p>
            <a:pPr marL="324000" lvl="1" indent="0" defTabSz="914400">
              <a:spcBef>
                <a:spcPts val="0"/>
              </a:spcBef>
              <a:spcAft>
                <a:spcPts val="0"/>
              </a:spcAft>
              <a:buClrTx/>
              <a:buSzTx/>
              <a:buNone/>
            </a:pPr>
            <a:r>
              <a:rPr lang="en-US" sz="2600" dirty="0">
                <a:latin typeface="Times New Roman" charset="0"/>
                <a:ea typeface="Times New Roman" charset="0"/>
                <a:cs typeface="Times New Roman" charset="0"/>
              </a:rPr>
              <a:t>Investigated life events (e.g. “change in line of work”) and found them to be negatively related to academic performance. Academic performance worsened as stress events increased.  </a:t>
            </a:r>
          </a:p>
          <a:p>
            <a:pPr marL="1108350" lvl="2" indent="-514350" defTabSz="914400">
              <a:spcBef>
                <a:spcPts val="0"/>
              </a:spcBef>
              <a:spcAft>
                <a:spcPts val="0"/>
              </a:spcAft>
              <a:buClrTx/>
              <a:buSzTx/>
            </a:pPr>
            <a:r>
              <a:rPr lang="en-US" sz="2400" dirty="0">
                <a:latin typeface="Times New Roman" charset="0"/>
                <a:ea typeface="Times New Roman" charset="0"/>
                <a:cs typeface="Times New Roman" charset="0"/>
              </a:rPr>
              <a:t>Threshold = 12 items</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146950007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2B12A52-7A2C-47E9-A735-9C683A2B02DF}"/>
              </a:ext>
            </a:extLst>
          </p:cNvPr>
          <p:cNvSpPr>
            <a:spLocks noGrp="1"/>
          </p:cNvSpPr>
          <p:nvPr>
            <p:ph type="title"/>
          </p:nvPr>
        </p:nvSpPr>
        <p:spPr>
          <a:xfrm>
            <a:off x="581025" y="1903405"/>
            <a:ext cx="11029950" cy="2897194"/>
          </a:xfrm>
        </p:spPr>
        <p:txBody>
          <a:bodyPr vert="horz" lIns="91440" tIns="45720" rIns="91440" bIns="45720" rtlCol="0" anchor="b">
            <a:normAutofit/>
          </a:bodyPr>
          <a:lstStyle/>
          <a:p>
            <a:pPr algn="ctr"/>
            <a:r>
              <a:rPr lang="en-US" sz="6600" smtClean="0">
                <a:latin typeface="Gill Sans MT"/>
              </a:rPr>
              <a:t>Stressful life events</a:t>
            </a:r>
            <a:endParaRPr lang="en-US" sz="6600">
              <a:latin typeface="Gill Sans MT"/>
            </a:endParaRPr>
          </a:p>
        </p:txBody>
      </p:sp>
      <p:sp>
        <p:nvSpPr>
          <p:cNvPr id="3" name="Text Placeholder 2">
            <a:extLst>
              <a:ext uri="{FF2B5EF4-FFF2-40B4-BE49-F238E27FC236}">
                <a16:creationId xmlns:a16="http://schemas.microsoft.com/office/drawing/2014/main" xmlns="" id="{1CDCA725-AAE6-45F9-9DC3-56F33134E70A}"/>
              </a:ext>
            </a:extLst>
          </p:cNvPr>
          <p:cNvSpPr>
            <a:spLocks noGrp="1"/>
          </p:cNvSpPr>
          <p:nvPr>
            <p:ph type="body" idx="1"/>
          </p:nvPr>
        </p:nvSpPr>
        <p:spPr>
          <a:xfrm>
            <a:off x="581192" y="4800599"/>
            <a:ext cx="11029615" cy="341373"/>
          </a:xfrm>
        </p:spPr>
        <p:txBody>
          <a:bodyPr>
            <a:normAutofit lnSpcReduction="10000"/>
          </a:bodyPr>
          <a:lstStyle/>
          <a:p>
            <a:r>
              <a:rPr lang="en-US" dirty="0" smtClean="0"/>
              <a:t>Acute  versus Chronic</a:t>
            </a:r>
            <a:endParaRPr lang="en-US" dirty="0"/>
          </a:p>
        </p:txBody>
      </p:sp>
      <p:pic>
        <p:nvPicPr>
          <p:cNvPr id="4" name="Picture 3"/>
          <p:cNvPicPr>
            <a:picLocks noChangeAspect="1"/>
          </p:cNvPicPr>
          <p:nvPr/>
        </p:nvPicPr>
        <p:blipFill>
          <a:blip r:embed="rId3"/>
          <a:stretch>
            <a:fillRect/>
          </a:stretch>
        </p:blipFill>
        <p:spPr>
          <a:xfrm>
            <a:off x="1492249" y="679450"/>
            <a:ext cx="9207500" cy="3162300"/>
          </a:xfrm>
          <a:prstGeom prst="rect">
            <a:avLst/>
          </a:prstGeom>
        </p:spPr>
      </p:pic>
    </p:spTree>
    <p:extLst>
      <p:ext uri="{BB962C8B-B14F-4D97-AF65-F5344CB8AC3E}">
        <p14:creationId xmlns:p14="http://schemas.microsoft.com/office/powerpoint/2010/main" val="140466844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dirty="0" smtClean="0"/>
              <a:t>Stressful Life Events:  Acute  versus chronic</a:t>
            </a:r>
            <a:endParaRPr lang="en-US" dirty="0"/>
          </a:p>
        </p:txBody>
      </p:sp>
      <p:sp>
        <p:nvSpPr>
          <p:cNvPr id="5" name="Content Placeholder 4"/>
          <p:cNvSpPr>
            <a:spLocks noGrp="1"/>
          </p:cNvSpPr>
          <p:nvPr>
            <p:ph idx="1"/>
          </p:nvPr>
        </p:nvSpPr>
        <p:spPr>
          <a:xfrm>
            <a:off x="581192" y="2180496"/>
            <a:ext cx="11029615" cy="4398104"/>
          </a:xfrm>
        </p:spPr>
        <p:txBody>
          <a:bodyPr>
            <a:normAutofit fontScale="77500" lnSpcReduction="20000"/>
          </a:bodyPr>
          <a:lstStyle/>
          <a:p>
            <a:pPr marL="0" indent="0">
              <a:lnSpc>
                <a:spcPct val="110000"/>
              </a:lnSpc>
              <a:buNone/>
            </a:pPr>
            <a:r>
              <a:rPr lang="en-US" sz="2400" u="sng" dirty="0" smtClean="0">
                <a:solidFill>
                  <a:schemeClr val="accent2"/>
                </a:solidFill>
                <a:latin typeface="Times New Roman" charset="0"/>
                <a:ea typeface="Times New Roman" charset="0"/>
                <a:cs typeface="Times New Roman" charset="0"/>
              </a:rPr>
              <a:t>Ash </a:t>
            </a:r>
            <a:r>
              <a:rPr lang="en-US" sz="2400" u="sng" dirty="0">
                <a:solidFill>
                  <a:schemeClr val="accent2"/>
                </a:solidFill>
                <a:latin typeface="Times New Roman" charset="0"/>
                <a:ea typeface="Times New Roman" charset="0"/>
                <a:cs typeface="Times New Roman" charset="0"/>
              </a:rPr>
              <a:t>and Huebner </a:t>
            </a:r>
            <a:r>
              <a:rPr lang="en-US" sz="2400" dirty="0">
                <a:latin typeface="Times New Roman" charset="0"/>
                <a:ea typeface="Times New Roman" charset="0"/>
                <a:cs typeface="Times New Roman" charset="0"/>
              </a:rPr>
              <a:t>(2001</a:t>
            </a:r>
            <a:r>
              <a:rPr lang="en-US" sz="2400" dirty="0" smtClean="0">
                <a:latin typeface="Times New Roman" charset="0"/>
                <a:ea typeface="Times New Roman" charset="0"/>
                <a:cs typeface="Times New Roman" charset="0"/>
              </a:rPr>
              <a:t>):</a:t>
            </a:r>
          </a:p>
          <a:p>
            <a:pPr marL="324000" lvl="1" indent="0">
              <a:lnSpc>
                <a:spcPct val="110000"/>
              </a:lnSpc>
              <a:buNone/>
            </a:pPr>
            <a:r>
              <a:rPr lang="en-US" sz="2200" dirty="0" smtClean="0">
                <a:latin typeface="Times New Roman" charset="0"/>
                <a:ea typeface="Times New Roman" charset="0"/>
                <a:cs typeface="Times New Roman" charset="0"/>
              </a:rPr>
              <a:t>Including both negative </a:t>
            </a:r>
            <a:r>
              <a:rPr lang="en-US" sz="2200" dirty="0">
                <a:latin typeface="Times New Roman" charset="0"/>
                <a:ea typeface="Times New Roman" charset="0"/>
                <a:cs typeface="Times New Roman" charset="0"/>
              </a:rPr>
              <a:t>life </a:t>
            </a:r>
            <a:r>
              <a:rPr lang="en-US" sz="2200" dirty="0" smtClean="0">
                <a:latin typeface="Times New Roman" charset="0"/>
                <a:ea typeface="Times New Roman" charset="0"/>
                <a:cs typeface="Times New Roman" charset="0"/>
              </a:rPr>
              <a:t>events and chronic </a:t>
            </a:r>
            <a:r>
              <a:rPr lang="en-US" sz="2200" dirty="0">
                <a:latin typeface="Times New Roman" charset="0"/>
                <a:ea typeface="Times New Roman" charset="0"/>
                <a:cs typeface="Times New Roman" charset="0"/>
              </a:rPr>
              <a:t>stressors </a:t>
            </a:r>
            <a:r>
              <a:rPr lang="en-US" sz="2200" dirty="0" smtClean="0">
                <a:latin typeface="Times New Roman" charset="0"/>
                <a:ea typeface="Times New Roman" charset="0"/>
                <a:cs typeface="Times New Roman" charset="0"/>
              </a:rPr>
              <a:t>significantly </a:t>
            </a:r>
            <a:r>
              <a:rPr lang="en-US" sz="2200" dirty="0">
                <a:latin typeface="Times New Roman" charset="0"/>
                <a:ea typeface="Times New Roman" charset="0"/>
                <a:cs typeface="Times New Roman" charset="0"/>
              </a:rPr>
              <a:t>improved predictability of life satisfaction.  </a:t>
            </a:r>
            <a:endParaRPr lang="en-US" sz="2200" dirty="0" smtClean="0">
              <a:latin typeface="Times New Roman" charset="0"/>
              <a:ea typeface="Times New Roman" charset="0"/>
              <a:cs typeface="Times New Roman" charset="0"/>
            </a:endParaRPr>
          </a:p>
          <a:p>
            <a:pPr marL="324000" lvl="1" indent="0">
              <a:lnSpc>
                <a:spcPct val="110000"/>
              </a:lnSpc>
              <a:buNone/>
            </a:pPr>
            <a:endParaRPr lang="en-US" dirty="0">
              <a:latin typeface="Times New Roman" charset="0"/>
              <a:ea typeface="Times New Roman" charset="0"/>
              <a:cs typeface="Times New Roman" charset="0"/>
            </a:endParaRPr>
          </a:p>
          <a:p>
            <a:pPr marL="0" indent="0">
              <a:lnSpc>
                <a:spcPct val="110000"/>
              </a:lnSpc>
              <a:buNone/>
            </a:pPr>
            <a:r>
              <a:rPr lang="en-US" sz="2400" u="sng" dirty="0" smtClean="0">
                <a:solidFill>
                  <a:schemeClr val="accent2"/>
                </a:solidFill>
                <a:latin typeface="Times New Roman" charset="0"/>
                <a:ea typeface="Times New Roman" charset="0"/>
                <a:cs typeface="Times New Roman" charset="0"/>
              </a:rPr>
              <a:t>McCullough </a:t>
            </a:r>
            <a:r>
              <a:rPr lang="en-US" sz="2400" u="sng" dirty="0">
                <a:solidFill>
                  <a:schemeClr val="accent2"/>
                </a:solidFill>
                <a:latin typeface="Times New Roman" charset="0"/>
                <a:ea typeface="Times New Roman" charset="0"/>
                <a:cs typeface="Times New Roman" charset="0"/>
              </a:rPr>
              <a:t>et al. </a:t>
            </a:r>
            <a:r>
              <a:rPr lang="en-US" sz="2400" dirty="0">
                <a:latin typeface="Times New Roman" charset="0"/>
                <a:ea typeface="Times New Roman" charset="0"/>
                <a:cs typeface="Times New Roman" charset="0"/>
              </a:rPr>
              <a:t>(2000</a:t>
            </a:r>
            <a:r>
              <a:rPr lang="en-US" sz="2400" dirty="0" smtClean="0">
                <a:latin typeface="Times New Roman" charset="0"/>
                <a:ea typeface="Times New Roman" charset="0"/>
                <a:cs typeface="Times New Roman" charset="0"/>
              </a:rPr>
              <a:t>): </a:t>
            </a:r>
          </a:p>
          <a:p>
            <a:pPr marL="324000" lvl="1" indent="0">
              <a:lnSpc>
                <a:spcPct val="110000"/>
              </a:lnSpc>
              <a:buNone/>
            </a:pPr>
            <a:r>
              <a:rPr lang="en-US" sz="2200" dirty="0" smtClean="0">
                <a:latin typeface="Times New Roman" charset="0"/>
                <a:ea typeface="Times New Roman" charset="0"/>
                <a:cs typeface="Times New Roman" charset="0"/>
              </a:rPr>
              <a:t>Negative </a:t>
            </a:r>
            <a:r>
              <a:rPr lang="en-US" sz="2200" dirty="0">
                <a:latin typeface="Times New Roman" charset="0"/>
                <a:ea typeface="Times New Roman" charset="0"/>
                <a:cs typeface="Times New Roman" charset="0"/>
              </a:rPr>
              <a:t>daily events showed a greater influence on participant affect than the contribution of major life events. </a:t>
            </a:r>
            <a:endParaRPr lang="en-US" sz="2200" dirty="0" smtClean="0">
              <a:latin typeface="Times New Roman" charset="0"/>
              <a:ea typeface="Times New Roman" charset="0"/>
              <a:cs typeface="Times New Roman" charset="0"/>
            </a:endParaRPr>
          </a:p>
          <a:p>
            <a:pPr marL="0" indent="0">
              <a:lnSpc>
                <a:spcPct val="110000"/>
              </a:lnSpc>
              <a:buNone/>
            </a:pPr>
            <a:endParaRPr lang="en-US" u="sng" dirty="0" smtClean="0">
              <a:solidFill>
                <a:schemeClr val="accent2"/>
              </a:solidFill>
              <a:latin typeface="Times New Roman" charset="0"/>
              <a:ea typeface="Times New Roman" charset="0"/>
              <a:cs typeface="Times New Roman" charset="0"/>
            </a:endParaRPr>
          </a:p>
          <a:p>
            <a:pPr marL="0" indent="0">
              <a:lnSpc>
                <a:spcPct val="110000"/>
              </a:lnSpc>
              <a:buNone/>
            </a:pPr>
            <a:r>
              <a:rPr lang="en-US" sz="2400" u="sng" dirty="0" smtClean="0">
                <a:solidFill>
                  <a:schemeClr val="accent2"/>
                </a:solidFill>
                <a:latin typeface="Times New Roman" charset="0"/>
                <a:ea typeface="Times New Roman" charset="0"/>
                <a:cs typeface="Times New Roman" charset="0"/>
              </a:rPr>
              <a:t>Willard</a:t>
            </a:r>
            <a:r>
              <a:rPr lang="en-US" sz="2400" u="sng" dirty="0">
                <a:solidFill>
                  <a:schemeClr val="accent2"/>
                </a:solidFill>
                <a:latin typeface="Times New Roman" charset="0"/>
                <a:ea typeface="Times New Roman" charset="0"/>
                <a:cs typeface="Times New Roman" charset="0"/>
              </a:rPr>
              <a:t>, Long, and Phipps</a:t>
            </a:r>
            <a:r>
              <a:rPr lang="en-US" sz="2400" dirty="0">
                <a:solidFill>
                  <a:schemeClr val="accent2"/>
                </a:solidFill>
                <a:latin typeface="Times New Roman" charset="0"/>
                <a:ea typeface="Times New Roman" charset="0"/>
                <a:cs typeface="Times New Roman" charset="0"/>
              </a:rPr>
              <a:t> </a:t>
            </a:r>
            <a:r>
              <a:rPr lang="en-US" sz="2400" dirty="0">
                <a:latin typeface="Times New Roman" charset="0"/>
                <a:ea typeface="Times New Roman" charset="0"/>
                <a:cs typeface="Times New Roman" charset="0"/>
              </a:rPr>
              <a:t>(</a:t>
            </a:r>
            <a:r>
              <a:rPr lang="en-US" sz="2400" dirty="0" smtClean="0">
                <a:latin typeface="Times New Roman" charset="0"/>
                <a:ea typeface="Times New Roman" charset="0"/>
                <a:cs typeface="Times New Roman" charset="0"/>
              </a:rPr>
              <a:t>2016):</a:t>
            </a:r>
          </a:p>
          <a:p>
            <a:pPr marL="324000" lvl="1" indent="0">
              <a:lnSpc>
                <a:spcPct val="110000"/>
              </a:lnSpc>
              <a:buNone/>
            </a:pPr>
            <a:r>
              <a:rPr lang="en-US" sz="2400" dirty="0">
                <a:latin typeface="Times New Roman" charset="0"/>
                <a:ea typeface="Times New Roman" charset="0"/>
                <a:cs typeface="Times New Roman" charset="0"/>
              </a:rPr>
              <a:t>F</a:t>
            </a:r>
            <a:r>
              <a:rPr lang="en-US" sz="2400" dirty="0" smtClean="0">
                <a:latin typeface="Times New Roman" charset="0"/>
                <a:ea typeface="Times New Roman" charset="0"/>
                <a:cs typeface="Times New Roman" charset="0"/>
              </a:rPr>
              <a:t>ound </a:t>
            </a:r>
            <a:r>
              <a:rPr lang="en-US" sz="2400" dirty="0">
                <a:latin typeface="Times New Roman" charset="0"/>
                <a:ea typeface="Times New Roman" charset="0"/>
                <a:cs typeface="Times New Roman" charset="0"/>
              </a:rPr>
              <a:t>that </a:t>
            </a:r>
            <a:r>
              <a:rPr lang="en-US" sz="2400" dirty="0" smtClean="0">
                <a:latin typeface="Times New Roman" charset="0"/>
                <a:ea typeface="Times New Roman" charset="0"/>
                <a:cs typeface="Times New Roman" charset="0"/>
              </a:rPr>
              <a:t>in cancer patients, regardless </a:t>
            </a:r>
            <a:r>
              <a:rPr lang="en-US" sz="2400" dirty="0">
                <a:latin typeface="Times New Roman" charset="0"/>
                <a:ea typeface="Times New Roman" charset="0"/>
                <a:cs typeface="Times New Roman" charset="0"/>
              </a:rPr>
              <a:t>of cancer status, cumulative events, including those that do not meet diagnostic criteria as traumatic events but are more common problems associated with school and family issues, were significantly correlated with psychological functioning. </a:t>
            </a:r>
            <a:endParaRPr lang="en-US" sz="2400" dirty="0" smtClean="0">
              <a:latin typeface="Times New Roman" charset="0"/>
              <a:ea typeface="Times New Roman" charset="0"/>
              <a:cs typeface="Times New Roman" charset="0"/>
            </a:endParaRPr>
          </a:p>
          <a:p>
            <a:pPr marL="879750" lvl="2" indent="-285750">
              <a:lnSpc>
                <a:spcPct val="110000"/>
              </a:lnSpc>
            </a:pPr>
            <a:r>
              <a:rPr lang="en-US" sz="2400" dirty="0" smtClean="0">
                <a:latin typeface="Times New Roman" charset="0"/>
                <a:ea typeface="Times New Roman" charset="0"/>
                <a:cs typeface="Times New Roman" charset="0"/>
              </a:rPr>
              <a:t>When </a:t>
            </a:r>
            <a:r>
              <a:rPr lang="en-US" sz="2400" dirty="0">
                <a:latin typeface="Times New Roman" charset="0"/>
                <a:ea typeface="Times New Roman" charset="0"/>
                <a:cs typeface="Times New Roman" charset="0"/>
              </a:rPr>
              <a:t>teased apart, these common stressful events showed a greater association with psychological distress than those classified as “Potentially Traumatic Events.”</a:t>
            </a:r>
          </a:p>
          <a:p>
            <a:endParaRPr lang="en-US" dirty="0"/>
          </a:p>
        </p:txBody>
      </p:sp>
    </p:spTree>
    <p:extLst>
      <p:ext uri="{BB962C8B-B14F-4D97-AF65-F5344CB8AC3E}">
        <p14:creationId xmlns:p14="http://schemas.microsoft.com/office/powerpoint/2010/main" val="174498543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dirty="0" smtClean="0"/>
              <a:t>Stressful Life Events:  Acute  versus chronic</a:t>
            </a:r>
            <a:endParaRPr lang="en-US" dirty="0"/>
          </a:p>
        </p:txBody>
      </p:sp>
      <p:sp>
        <p:nvSpPr>
          <p:cNvPr id="5" name="Content Placeholder 4"/>
          <p:cNvSpPr>
            <a:spLocks noGrp="1"/>
          </p:cNvSpPr>
          <p:nvPr>
            <p:ph idx="1"/>
          </p:nvPr>
        </p:nvSpPr>
        <p:spPr>
          <a:xfrm>
            <a:off x="581192" y="2180496"/>
            <a:ext cx="11029615" cy="4487004"/>
          </a:xfrm>
        </p:spPr>
        <p:txBody>
          <a:bodyPr>
            <a:normAutofit/>
          </a:bodyPr>
          <a:lstStyle/>
          <a:p>
            <a:r>
              <a:rPr lang="en-US" sz="2000" dirty="0"/>
              <a:t>While developing The Undergraduate Stress Questionnaire (USQ), </a:t>
            </a:r>
            <a:r>
              <a:rPr lang="en-US" sz="2000" dirty="0">
                <a:solidFill>
                  <a:schemeClr val="accent2"/>
                </a:solidFill>
              </a:rPr>
              <a:t>Crandall, </a:t>
            </a:r>
            <a:r>
              <a:rPr lang="en-US" sz="2000" dirty="0" err="1">
                <a:solidFill>
                  <a:schemeClr val="accent2"/>
                </a:solidFill>
              </a:rPr>
              <a:t>Preisler</a:t>
            </a:r>
            <a:r>
              <a:rPr lang="en-US" sz="2000" dirty="0">
                <a:solidFill>
                  <a:schemeClr val="accent2"/>
                </a:solidFill>
              </a:rPr>
              <a:t>, and </a:t>
            </a:r>
            <a:r>
              <a:rPr lang="en-US" sz="2000" dirty="0" err="1">
                <a:solidFill>
                  <a:schemeClr val="accent2"/>
                </a:solidFill>
              </a:rPr>
              <a:t>Aussprung</a:t>
            </a:r>
            <a:r>
              <a:rPr lang="en-US" sz="2000" dirty="0">
                <a:solidFill>
                  <a:schemeClr val="accent2"/>
                </a:solidFill>
              </a:rPr>
              <a:t> </a:t>
            </a:r>
            <a:r>
              <a:rPr lang="en-US" sz="2000" dirty="0"/>
              <a:t>(1992) found </a:t>
            </a:r>
            <a:r>
              <a:rPr lang="en-US" sz="2000" dirty="0" smtClean="0"/>
              <a:t>that:</a:t>
            </a:r>
          </a:p>
          <a:p>
            <a:pPr lvl="3"/>
            <a:r>
              <a:rPr lang="en-US" sz="1600" dirty="0" smtClean="0"/>
              <a:t>Daily </a:t>
            </a:r>
            <a:r>
              <a:rPr lang="en-US" sz="1600" dirty="0"/>
              <a:t>hassles resulted in a similar level of perceived stress as major life events. </a:t>
            </a:r>
            <a:endParaRPr lang="en-US" sz="1600" dirty="0" smtClean="0"/>
          </a:p>
          <a:p>
            <a:pPr lvl="3"/>
            <a:r>
              <a:rPr lang="en-US" sz="1600" dirty="0" smtClean="0"/>
              <a:t>Weighted </a:t>
            </a:r>
            <a:r>
              <a:rPr lang="en-US" sz="1600" dirty="0"/>
              <a:t>scales were not necessary in the measure of overall </a:t>
            </a:r>
            <a:r>
              <a:rPr lang="en-US" sz="1600" dirty="0" smtClean="0"/>
              <a:t>stress</a:t>
            </a:r>
          </a:p>
          <a:p>
            <a:pPr lvl="3"/>
            <a:r>
              <a:rPr lang="en-US" sz="1600" dirty="0"/>
              <a:t>B</a:t>
            </a:r>
            <a:r>
              <a:rPr lang="en-US" sz="1600" dirty="0" smtClean="0"/>
              <a:t>oth </a:t>
            </a:r>
            <a:r>
              <a:rPr lang="en-US" sz="1600" dirty="0"/>
              <a:t>types of stressors contributed in a similar manner to the overall stress score.  </a:t>
            </a:r>
            <a:endParaRPr lang="en-US" sz="1600" dirty="0" smtClean="0"/>
          </a:p>
          <a:p>
            <a:pPr lvl="3"/>
            <a:r>
              <a:rPr lang="en-US" sz="1600" dirty="0" smtClean="0"/>
              <a:t>Important to include </a:t>
            </a:r>
            <a:r>
              <a:rPr lang="en-US" sz="1600" dirty="0"/>
              <a:t>items </a:t>
            </a:r>
            <a:r>
              <a:rPr lang="en-US" sz="1600" dirty="0" smtClean="0"/>
              <a:t>related to subjects </a:t>
            </a:r>
            <a:r>
              <a:rPr lang="en-US" sz="1600" dirty="0"/>
              <a:t>whose stress levels are being evaluated. </a:t>
            </a:r>
          </a:p>
          <a:p>
            <a:pPr marL="1930000" lvl="6" indent="0">
              <a:buNone/>
            </a:pPr>
            <a:r>
              <a:rPr lang="en-US" sz="1600" dirty="0" smtClean="0">
                <a:solidFill>
                  <a:schemeClr val="accent2"/>
                </a:solidFill>
              </a:rPr>
              <a:t>Example:</a:t>
            </a:r>
            <a:r>
              <a:rPr lang="en-US" sz="1600" dirty="0" smtClean="0"/>
              <a:t> Undergraduate students: </a:t>
            </a:r>
          </a:p>
          <a:p>
            <a:pPr lvl="8"/>
            <a:r>
              <a:rPr lang="en-US" sz="1600" dirty="0"/>
              <a:t>C</a:t>
            </a:r>
            <a:r>
              <a:rPr lang="en-US" sz="1600" dirty="0" smtClean="0"/>
              <a:t>ollege life </a:t>
            </a:r>
            <a:endParaRPr lang="en-US" sz="1600" dirty="0"/>
          </a:p>
          <a:p>
            <a:pPr lvl="8"/>
            <a:r>
              <a:rPr lang="en-US" sz="1600" dirty="0"/>
              <a:t>S</a:t>
            </a:r>
            <a:r>
              <a:rPr lang="en-US" sz="1600" dirty="0" smtClean="0"/>
              <a:t>chool </a:t>
            </a:r>
            <a:r>
              <a:rPr lang="en-US" sz="1600" dirty="0"/>
              <a:t>environment </a:t>
            </a:r>
            <a:endParaRPr lang="en-US" sz="1600" dirty="0" smtClean="0"/>
          </a:p>
          <a:p>
            <a:pPr lvl="2">
              <a:buFont typeface="Wingdings" charset="2"/>
              <a:buChar char="v"/>
            </a:pPr>
            <a:r>
              <a:rPr lang="en-US" sz="1800" dirty="0"/>
              <a:t>S</a:t>
            </a:r>
            <a:r>
              <a:rPr lang="en-US" sz="1800" dirty="0" smtClean="0"/>
              <a:t>tudy </a:t>
            </a:r>
            <a:r>
              <a:rPr lang="en-US" sz="1800" dirty="0"/>
              <a:t>participants were more likely to endorse items related to their university experience than they were to the other </a:t>
            </a:r>
            <a:r>
              <a:rPr lang="en-US" sz="1800" dirty="0" smtClean="0"/>
              <a:t>stressors.</a:t>
            </a:r>
            <a:endParaRPr lang="en-US" sz="1800" dirty="0"/>
          </a:p>
          <a:p>
            <a:endParaRPr lang="en-US" dirty="0"/>
          </a:p>
        </p:txBody>
      </p:sp>
    </p:spTree>
    <p:extLst>
      <p:ext uri="{BB962C8B-B14F-4D97-AF65-F5344CB8AC3E}">
        <p14:creationId xmlns:p14="http://schemas.microsoft.com/office/powerpoint/2010/main" val="396754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Stress and Academic Engagement</a:t>
            </a:r>
            <a:endParaRPr lang="en-US" sz="4000" dirty="0"/>
          </a:p>
        </p:txBody>
      </p:sp>
      <p:sp>
        <p:nvSpPr>
          <p:cNvPr id="9" name="Content Placeholder 8"/>
          <p:cNvSpPr>
            <a:spLocks noGrp="1"/>
          </p:cNvSpPr>
          <p:nvPr>
            <p:ph idx="1"/>
          </p:nvPr>
        </p:nvSpPr>
        <p:spPr/>
        <p:txBody>
          <a:bodyPr anchor="t">
            <a:norm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marL="0" indent="0" defTabSz="914400">
              <a:spcBef>
                <a:spcPts val="0"/>
              </a:spcBef>
              <a:spcAft>
                <a:spcPts val="0"/>
              </a:spcAft>
              <a:buClrTx/>
              <a:buSzTx/>
              <a:buNone/>
            </a:pPr>
            <a:r>
              <a:rPr lang="en-US" sz="2800" dirty="0" smtClean="0">
                <a:latin typeface="Times New Roman" charset="0"/>
                <a:ea typeface="Times New Roman" charset="0"/>
                <a:cs typeface="Times New Roman" charset="0"/>
              </a:rPr>
              <a:t>The body </a:t>
            </a:r>
            <a:r>
              <a:rPr lang="en-US" sz="2800" dirty="0">
                <a:latin typeface="Times New Roman" charset="0"/>
                <a:ea typeface="Times New Roman" charset="0"/>
                <a:cs typeface="Times New Roman" charset="0"/>
              </a:rPr>
              <a:t>of research specifically pertaining to the effects of stress on </a:t>
            </a:r>
            <a:r>
              <a:rPr lang="en-US" sz="2800" dirty="0" smtClean="0">
                <a:latin typeface="Times New Roman" charset="0"/>
                <a:ea typeface="Times New Roman" charset="0"/>
                <a:cs typeface="Times New Roman" charset="0"/>
              </a:rPr>
              <a:t>	achievement/academic </a:t>
            </a:r>
            <a:r>
              <a:rPr lang="en-US" sz="2800" dirty="0">
                <a:latin typeface="Times New Roman" charset="0"/>
                <a:ea typeface="Times New Roman" charset="0"/>
                <a:cs typeface="Times New Roman" charset="0"/>
              </a:rPr>
              <a:t>engagement is sparse, especially in more </a:t>
            </a:r>
            <a:r>
              <a:rPr lang="en-US" sz="2800" dirty="0" smtClean="0">
                <a:latin typeface="Times New Roman" charset="0"/>
                <a:ea typeface="Times New Roman" charset="0"/>
                <a:cs typeface="Times New Roman" charset="0"/>
              </a:rPr>
              <a:t>	recent </a:t>
            </a:r>
            <a:r>
              <a:rPr lang="en-US" sz="2800" dirty="0">
                <a:latin typeface="Times New Roman" charset="0"/>
                <a:ea typeface="Times New Roman" charset="0"/>
                <a:cs typeface="Times New Roman" charset="0"/>
              </a:rPr>
              <a:t>years, the research is more prolific when looking into mood, </a:t>
            </a:r>
            <a:r>
              <a:rPr lang="en-US" sz="2800" dirty="0" smtClean="0">
                <a:latin typeface="Times New Roman" charset="0"/>
                <a:ea typeface="Times New Roman" charset="0"/>
                <a:cs typeface="Times New Roman" charset="0"/>
              </a:rPr>
              <a:t>	behaviors</a:t>
            </a:r>
            <a:r>
              <a:rPr lang="en-US" sz="2800" dirty="0">
                <a:latin typeface="Times New Roman" charset="0"/>
                <a:ea typeface="Times New Roman" charset="0"/>
                <a:cs typeface="Times New Roman" charset="0"/>
              </a:rPr>
              <a:t>, and other related aspects of academic engagement.</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85412280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C28AFC6-B88D-44A9-B54D-F106267A34DB}"/>
              </a:ext>
            </a:extLst>
          </p:cNvPr>
          <p:cNvSpPr>
            <a:spLocks noGrp="1"/>
          </p:cNvSpPr>
          <p:nvPr>
            <p:ph type="title"/>
          </p:nvPr>
        </p:nvSpPr>
        <p:spPr/>
        <p:txBody>
          <a:bodyPr vert="horz" lIns="91440" tIns="45720" rIns="91440" bIns="45720" rtlCol="0" anchor="ctr">
            <a:normAutofit/>
          </a:bodyPr>
          <a:lstStyle/>
          <a:p>
            <a:pPr algn="ctr"/>
            <a:r>
              <a:rPr lang="en-US" sz="3600" dirty="0"/>
              <a:t>Academic Engagement</a:t>
            </a:r>
            <a:endParaRPr lang="en-US" dirty="0"/>
          </a:p>
        </p:txBody>
      </p:sp>
      <p:sp>
        <p:nvSpPr>
          <p:cNvPr id="3" name="Content Placeholder 2">
            <a:extLst>
              <a:ext uri="{FF2B5EF4-FFF2-40B4-BE49-F238E27FC236}">
                <a16:creationId xmlns:a16="http://schemas.microsoft.com/office/drawing/2014/main" xmlns="" id="{40282163-5A20-4A17-9256-D02A2DDCA966}"/>
              </a:ext>
            </a:extLst>
          </p:cNvPr>
          <p:cNvSpPr>
            <a:spLocks noGrp="1"/>
          </p:cNvSpPr>
          <p:nvPr>
            <p:ph idx="1"/>
          </p:nvPr>
        </p:nvSpPr>
        <p:spPr>
          <a:xfrm>
            <a:off x="581025" y="2181225"/>
            <a:ext cx="11029950" cy="4115174"/>
          </a:xfrm>
        </p:spPr>
        <p:txBody>
          <a:bodyPr vert="horz" lIns="91440" tIns="45720" rIns="91440" bIns="45720" rtlCol="0" anchor="t">
            <a:normAutofit fontScale="70000" lnSpcReduction="20000"/>
          </a:bodyPr>
          <a:lstStyle/>
          <a:p>
            <a:pPr marL="305435" indent="-305435"/>
            <a:r>
              <a:rPr lang="en-US" sz="4000" b="1" dirty="0">
                <a:solidFill>
                  <a:schemeClr val="accent1"/>
                </a:solidFill>
              </a:rPr>
              <a:t>Definition: Multi-faceted concept</a:t>
            </a:r>
          </a:p>
          <a:p>
            <a:pPr marL="629920" lvl="1" indent="-305435"/>
            <a:endParaRPr lang="en-US" dirty="0">
              <a:solidFill>
                <a:schemeClr val="accent1"/>
              </a:solidFill>
            </a:endParaRPr>
          </a:p>
          <a:p>
            <a:pPr marL="0" indent="0">
              <a:buNone/>
            </a:pPr>
            <a:endParaRPr lang="en-US" dirty="0">
              <a:solidFill>
                <a:schemeClr val="accent1"/>
              </a:solidFill>
            </a:endParaRPr>
          </a:p>
          <a:p>
            <a:pPr marL="305435" indent="-305435"/>
            <a:endParaRPr lang="en-US" dirty="0">
              <a:solidFill>
                <a:schemeClr val="accent1"/>
              </a:solidFill>
            </a:endParaRPr>
          </a:p>
          <a:p>
            <a:pPr marL="305435" indent="-305435"/>
            <a:endParaRPr lang="en-US" dirty="0"/>
          </a:p>
          <a:p>
            <a:pPr marL="305435" indent="-305435"/>
            <a:endParaRPr lang="en-US" dirty="0"/>
          </a:p>
          <a:p>
            <a:pPr marL="305435" indent="-305435"/>
            <a:r>
              <a:rPr lang="en-US" dirty="0" err="1"/>
              <a:t>Zepke</a:t>
            </a:r>
            <a:r>
              <a:rPr lang="en-US" dirty="0"/>
              <a:t> and Leach (2010) - Meta-analysis evaluated 93 studies from 10 different countries. Study results identified four perspectives on school engagement.</a:t>
            </a:r>
          </a:p>
          <a:p>
            <a:pPr marL="0" indent="0">
              <a:buNone/>
            </a:pPr>
            <a:endParaRPr lang="en-US" dirty="0"/>
          </a:p>
          <a:p>
            <a:pPr marL="305435" indent="-305435"/>
            <a:r>
              <a:rPr lang="en-US" dirty="0"/>
              <a:t>Intrinsic ("micro") versus Extrinsic ("macro") Characteristics</a:t>
            </a:r>
            <a:endParaRPr lang="en-US" dirty="0">
              <a:solidFill>
                <a:schemeClr val="tx1"/>
              </a:solidFill>
            </a:endParaRPr>
          </a:p>
          <a:p>
            <a:pPr marL="629920" lvl="1" indent="-305435"/>
            <a:r>
              <a:rPr lang="en-US" dirty="0"/>
              <a:t>Macro Example: Teacher/Student Relations</a:t>
            </a:r>
          </a:p>
          <a:p>
            <a:pPr marL="629920" lvl="1" indent="-305435"/>
            <a:r>
              <a:rPr lang="en-US" dirty="0"/>
              <a:t>Micro Example: Mood, Motivation, Executive Functioning</a:t>
            </a:r>
          </a:p>
          <a:p>
            <a:pPr marL="324485" lvl="1" indent="0">
              <a:buNone/>
            </a:pPr>
            <a:endParaRPr lang="en-US" dirty="0"/>
          </a:p>
          <a:p>
            <a:pPr marL="305435" indent="-305435"/>
            <a:r>
              <a:rPr lang="en-US" dirty="0"/>
              <a:t>Handelsman et al. (20  ) - Developed inventory of academic engagement called the Student Course Engagement Questionnaire (SCEQ)</a:t>
            </a:r>
          </a:p>
          <a:p>
            <a:pPr marL="629920" lvl="1" indent="-305435"/>
            <a:r>
              <a:rPr lang="en-US" dirty="0">
                <a:solidFill>
                  <a:schemeClr val="tx1"/>
                </a:solidFill>
              </a:rPr>
              <a:t>Evaluated engagement from the micro perspective</a:t>
            </a:r>
          </a:p>
          <a:p>
            <a:pPr marL="629920" lvl="1" indent="-305435"/>
            <a:r>
              <a:rPr lang="en-US" dirty="0">
                <a:solidFill>
                  <a:schemeClr val="tx1"/>
                </a:solidFill>
              </a:rPr>
              <a:t>Identified Four Factors of Student Engagement</a:t>
            </a:r>
          </a:p>
        </p:txBody>
      </p:sp>
      <p:sp>
        <p:nvSpPr>
          <p:cNvPr id="4" name="TextBox 3">
            <a:extLst>
              <a:ext uri="{FF2B5EF4-FFF2-40B4-BE49-F238E27FC236}">
                <a16:creationId xmlns:a16="http://schemas.microsoft.com/office/drawing/2014/main" xmlns="" id="{6E02D647-40F7-4473-AE89-7D33C1E413BF}"/>
              </a:ext>
            </a:extLst>
          </p:cNvPr>
          <p:cNvSpPr txBox="1"/>
          <p:nvPr/>
        </p:nvSpPr>
        <p:spPr>
          <a:xfrm>
            <a:off x="1644650" y="2695575"/>
            <a:ext cx="8461506" cy="923330"/>
          </a:xfrm>
          <a:prstGeom prst="rect">
            <a:avLst/>
          </a:prstGeom>
          <a:ln>
            <a:solidFill>
              <a:schemeClr val="accent2"/>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chemeClr val="accent2"/>
                </a:solidFill>
              </a:rPr>
              <a:t>Marks (2000): “the attention, interest, investment, and effort students expend in the work of learning. Defined in this way, engagement implies both affective and behavioral participation in the learning experience” (pg. 154-155).</a:t>
            </a:r>
          </a:p>
        </p:txBody>
      </p:sp>
    </p:spTree>
    <p:extLst>
      <p:ext uri="{BB962C8B-B14F-4D97-AF65-F5344CB8AC3E}">
        <p14:creationId xmlns:p14="http://schemas.microsoft.com/office/powerpoint/2010/main" val="309531326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Stress and Behavior </a:t>
            </a:r>
            <a:endParaRPr lang="en-US" sz="4000" dirty="0"/>
          </a:p>
        </p:txBody>
      </p:sp>
      <p:sp>
        <p:nvSpPr>
          <p:cNvPr id="9" name="Content Placeholder 8"/>
          <p:cNvSpPr>
            <a:spLocks noGrp="1"/>
          </p:cNvSpPr>
          <p:nvPr>
            <p:ph idx="1"/>
          </p:nvPr>
        </p:nvSpPr>
        <p:spPr>
          <a:xfrm>
            <a:off x="581192" y="2180496"/>
            <a:ext cx="11029615" cy="4194904"/>
          </a:xfrm>
        </p:spPr>
        <p:txBody>
          <a:bodyPr anchor="t">
            <a:normAutofit lnSpcReduction="10000"/>
          </a:bodyPr>
          <a:lstStyle/>
          <a:p>
            <a:pPr marL="0" indent="0" defTabSz="914400">
              <a:spcBef>
                <a:spcPts val="0"/>
              </a:spcBef>
              <a:spcAft>
                <a:spcPts val="0"/>
              </a:spcAft>
              <a:buClrTx/>
              <a:buSzTx/>
              <a:buNone/>
            </a:pPr>
            <a:r>
              <a:rPr lang="en-US" sz="2800" u="sng" dirty="0">
                <a:solidFill>
                  <a:schemeClr val="accent2"/>
                </a:solidFill>
              </a:rPr>
              <a:t>McKnight et al. </a:t>
            </a:r>
            <a:r>
              <a:rPr lang="en-US" sz="2800" dirty="0"/>
              <a:t>(2002</a:t>
            </a:r>
            <a:r>
              <a:rPr lang="en-US" sz="2800" dirty="0" smtClean="0"/>
              <a:t>): </a:t>
            </a:r>
          </a:p>
          <a:p>
            <a:pPr lvl="1" defTabSz="914400">
              <a:spcBef>
                <a:spcPts val="0"/>
              </a:spcBef>
              <a:spcAft>
                <a:spcPts val="0"/>
              </a:spcAft>
              <a:buClrTx/>
              <a:buSzTx/>
            </a:pPr>
            <a:r>
              <a:rPr lang="en-US" sz="2600" dirty="0"/>
              <a:t>I</a:t>
            </a:r>
            <a:r>
              <a:rPr lang="en-US" sz="2600" dirty="0" smtClean="0"/>
              <a:t>nvestigated </a:t>
            </a:r>
            <a:r>
              <a:rPr lang="en-US" sz="2600" dirty="0"/>
              <a:t>how </a:t>
            </a:r>
            <a:r>
              <a:rPr lang="en-US" sz="2600" dirty="0" smtClean="0"/>
              <a:t>Stressful Life Events (SLEs) </a:t>
            </a:r>
            <a:r>
              <a:rPr lang="en-US" sz="2600" dirty="0"/>
              <a:t>impact a student’s internalizing and externalizing behavior. </a:t>
            </a:r>
            <a:r>
              <a:rPr lang="en-US" sz="2600" dirty="0" smtClean="0"/>
              <a:t> </a:t>
            </a:r>
          </a:p>
          <a:p>
            <a:pPr lvl="1" defTabSz="914400">
              <a:spcBef>
                <a:spcPts val="0"/>
              </a:spcBef>
              <a:spcAft>
                <a:spcPts val="0"/>
              </a:spcAft>
              <a:buClrTx/>
              <a:buSzTx/>
            </a:pPr>
            <a:r>
              <a:rPr lang="en-US" sz="2600" dirty="0" smtClean="0"/>
              <a:t>Examined </a:t>
            </a:r>
            <a:r>
              <a:rPr lang="en-US" sz="2600" dirty="0"/>
              <a:t>the potential moderating and mediating effects of life satisfaction on this relationship.  </a:t>
            </a:r>
            <a:endParaRPr lang="en-US" sz="2600" dirty="0" smtClean="0"/>
          </a:p>
          <a:p>
            <a:pPr lvl="1" defTabSz="914400">
              <a:spcBef>
                <a:spcPts val="0"/>
              </a:spcBef>
              <a:spcAft>
                <a:spcPts val="0"/>
              </a:spcAft>
              <a:buClrTx/>
              <a:buSzTx/>
            </a:pPr>
            <a:endParaRPr lang="en-US" sz="2600" dirty="0" smtClean="0"/>
          </a:p>
          <a:p>
            <a:pPr marL="324000" lvl="1" indent="0" defTabSz="914400">
              <a:spcBef>
                <a:spcPts val="0"/>
              </a:spcBef>
              <a:spcAft>
                <a:spcPts val="0"/>
              </a:spcAft>
              <a:buClrTx/>
              <a:buSzTx/>
              <a:buNone/>
            </a:pPr>
            <a:r>
              <a:rPr lang="en-US" sz="2600" dirty="0" smtClean="0">
                <a:solidFill>
                  <a:schemeClr val="accent2"/>
                </a:solidFill>
              </a:rPr>
              <a:t>Results:</a:t>
            </a:r>
            <a:r>
              <a:rPr lang="en-US" sz="2600" dirty="0" smtClean="0"/>
              <a:t> </a:t>
            </a:r>
          </a:p>
          <a:p>
            <a:pPr lvl="2" defTabSz="914400">
              <a:spcBef>
                <a:spcPts val="0"/>
              </a:spcBef>
              <a:spcAft>
                <a:spcPts val="0"/>
              </a:spcAft>
              <a:buClrTx/>
              <a:buSzTx/>
            </a:pPr>
            <a:r>
              <a:rPr lang="en-US" sz="2400" dirty="0"/>
              <a:t>I</a:t>
            </a:r>
            <a:r>
              <a:rPr lang="en-US" sz="2400" dirty="0" smtClean="0"/>
              <a:t>ncreased SLEs</a:t>
            </a:r>
            <a:r>
              <a:rPr lang="en-US" sz="2400" dirty="0"/>
              <a:t> </a:t>
            </a:r>
            <a:r>
              <a:rPr lang="en-US" sz="2400" dirty="0" smtClean="0"/>
              <a:t>were associated with:</a:t>
            </a:r>
          </a:p>
          <a:p>
            <a:pPr lvl="4" defTabSz="914400">
              <a:spcBef>
                <a:spcPts val="0"/>
              </a:spcBef>
              <a:spcAft>
                <a:spcPts val="0"/>
              </a:spcAft>
              <a:buClrTx/>
              <a:buSzTx/>
            </a:pPr>
            <a:r>
              <a:rPr lang="en-US" sz="2200" dirty="0"/>
              <a:t>D</a:t>
            </a:r>
            <a:r>
              <a:rPr lang="en-US" sz="2200" dirty="0" smtClean="0"/>
              <a:t>ecrease </a:t>
            </a:r>
            <a:r>
              <a:rPr lang="en-US" sz="2200" dirty="0"/>
              <a:t>in life </a:t>
            </a:r>
            <a:r>
              <a:rPr lang="en-US" sz="2200" dirty="0" smtClean="0"/>
              <a:t>satisfaction</a:t>
            </a:r>
          </a:p>
          <a:p>
            <a:pPr lvl="4" defTabSz="914400">
              <a:spcBef>
                <a:spcPts val="0"/>
              </a:spcBef>
              <a:spcAft>
                <a:spcPts val="0"/>
              </a:spcAft>
              <a:buClrTx/>
              <a:buSzTx/>
            </a:pPr>
            <a:r>
              <a:rPr lang="en-US" sz="2200" dirty="0"/>
              <a:t>I</a:t>
            </a:r>
            <a:r>
              <a:rPr lang="en-US" sz="2200" dirty="0" smtClean="0"/>
              <a:t>ncrease </a:t>
            </a:r>
            <a:r>
              <a:rPr lang="en-US" sz="2200" dirty="0"/>
              <a:t>in both externalizing and internalizing negative </a:t>
            </a:r>
            <a:r>
              <a:rPr lang="en-US" sz="2200" dirty="0" smtClean="0"/>
              <a:t>behaviors </a:t>
            </a:r>
          </a:p>
          <a:p>
            <a:pPr lvl="4" defTabSz="914400">
              <a:spcBef>
                <a:spcPts val="0"/>
              </a:spcBef>
              <a:spcAft>
                <a:spcPts val="0"/>
              </a:spcAft>
              <a:buClrTx/>
              <a:buSzTx/>
            </a:pPr>
            <a:r>
              <a:rPr lang="en-US" sz="2200" dirty="0"/>
              <a:t>M</a:t>
            </a:r>
            <a:r>
              <a:rPr lang="en-US" sz="2200" dirty="0" smtClean="0"/>
              <a:t>ediating </a:t>
            </a:r>
            <a:r>
              <a:rPr lang="en-US" sz="2200" dirty="0"/>
              <a:t>effect of life satisfaction on maladaptive behaviors. </a:t>
            </a:r>
            <a:endParaRPr lang="en-US" sz="2200" dirty="0" smtClean="0"/>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3969709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Stress and Depression</a:t>
            </a:r>
            <a:endParaRPr lang="en-US" sz="4000" dirty="0"/>
          </a:p>
        </p:txBody>
      </p:sp>
      <p:sp>
        <p:nvSpPr>
          <p:cNvPr id="9" name="Content Placeholder 8"/>
          <p:cNvSpPr>
            <a:spLocks noGrp="1"/>
          </p:cNvSpPr>
          <p:nvPr>
            <p:ph idx="1"/>
          </p:nvPr>
        </p:nvSpPr>
        <p:spPr>
          <a:xfrm>
            <a:off x="581192" y="2180496"/>
            <a:ext cx="11029615" cy="4093304"/>
          </a:xfrm>
        </p:spPr>
        <p:txBody>
          <a:bodyPr anchor="t">
            <a:normAutofit fontScale="77500" lnSpcReduction="20000"/>
          </a:bodyPr>
          <a:lstStyle/>
          <a:p>
            <a:pPr marL="0" indent="0" defTabSz="914400">
              <a:spcBef>
                <a:spcPts val="0"/>
              </a:spcBef>
              <a:spcAft>
                <a:spcPts val="0"/>
              </a:spcAft>
              <a:buClrTx/>
              <a:buSzTx/>
              <a:buNone/>
            </a:pPr>
            <a:r>
              <a:rPr lang="en-US" sz="2800" u="sng" dirty="0" err="1" smtClean="0">
                <a:solidFill>
                  <a:schemeClr val="accent2"/>
                </a:solidFill>
              </a:rPr>
              <a:t>Legget</a:t>
            </a:r>
            <a:r>
              <a:rPr lang="en-US" sz="2800" u="sng" dirty="0" smtClean="0">
                <a:solidFill>
                  <a:schemeClr val="accent2"/>
                </a:solidFill>
              </a:rPr>
              <a:t> </a:t>
            </a:r>
            <a:r>
              <a:rPr lang="en-US" sz="2800" u="sng" dirty="0">
                <a:solidFill>
                  <a:schemeClr val="accent2"/>
                </a:solidFill>
              </a:rPr>
              <a:t>et al. </a:t>
            </a:r>
            <a:r>
              <a:rPr lang="en-US" sz="2800" dirty="0"/>
              <a:t>(2016</a:t>
            </a:r>
            <a:r>
              <a:rPr lang="en-US" sz="2800" dirty="0" smtClean="0"/>
              <a:t>):</a:t>
            </a:r>
          </a:p>
          <a:p>
            <a:pPr lvl="1" defTabSz="914400">
              <a:spcBef>
                <a:spcPts val="0"/>
              </a:spcBef>
              <a:spcAft>
                <a:spcPts val="0"/>
              </a:spcAft>
              <a:buClrTx/>
              <a:buSzTx/>
            </a:pPr>
            <a:r>
              <a:rPr lang="en-US" sz="2600" dirty="0" smtClean="0"/>
              <a:t>Tested </a:t>
            </a:r>
            <a:r>
              <a:rPr lang="en-US" sz="2600" dirty="0"/>
              <a:t>the association between stressful life events and </a:t>
            </a:r>
            <a:r>
              <a:rPr lang="en-US" sz="2600" dirty="0" smtClean="0"/>
              <a:t>depression </a:t>
            </a:r>
            <a:r>
              <a:rPr lang="mr-IN" sz="2600" dirty="0" smtClean="0"/>
              <a:t>–</a:t>
            </a:r>
            <a:r>
              <a:rPr lang="en-US" sz="2600" dirty="0" smtClean="0"/>
              <a:t> significantly correlated</a:t>
            </a:r>
          </a:p>
          <a:p>
            <a:pPr lvl="1" defTabSz="914400">
              <a:spcBef>
                <a:spcPts val="0"/>
              </a:spcBef>
              <a:spcAft>
                <a:spcPts val="0"/>
              </a:spcAft>
              <a:buClrTx/>
              <a:buSzTx/>
            </a:pPr>
            <a:endParaRPr lang="en-US" sz="2600" dirty="0" smtClean="0"/>
          </a:p>
          <a:p>
            <a:pPr lvl="1" defTabSz="914400">
              <a:spcBef>
                <a:spcPts val="0"/>
              </a:spcBef>
              <a:spcAft>
                <a:spcPts val="0"/>
              </a:spcAft>
              <a:buClrTx/>
              <a:buSzTx/>
            </a:pPr>
            <a:r>
              <a:rPr lang="en-US" sz="2600" dirty="0" smtClean="0"/>
              <a:t>Evaluated sleep as </a:t>
            </a:r>
            <a:r>
              <a:rPr lang="en-US" sz="2600" dirty="0"/>
              <a:t>a moderator. </a:t>
            </a:r>
            <a:endParaRPr lang="en-US" sz="2600" dirty="0" smtClean="0"/>
          </a:p>
          <a:p>
            <a:pPr marL="324000" lvl="1" indent="0" defTabSz="914400">
              <a:spcBef>
                <a:spcPts val="0"/>
              </a:spcBef>
              <a:spcAft>
                <a:spcPts val="0"/>
              </a:spcAft>
              <a:buClrTx/>
              <a:buSzTx/>
              <a:buNone/>
            </a:pPr>
            <a:r>
              <a:rPr lang="en-US" sz="2600" dirty="0" smtClean="0"/>
              <a:t> </a:t>
            </a:r>
          </a:p>
          <a:p>
            <a:pPr marL="324000" lvl="1" indent="0" defTabSz="914400">
              <a:spcBef>
                <a:spcPts val="0"/>
              </a:spcBef>
              <a:spcAft>
                <a:spcPts val="0"/>
              </a:spcAft>
              <a:buClrTx/>
              <a:buSzTx/>
              <a:buNone/>
            </a:pPr>
            <a:r>
              <a:rPr lang="en-US" sz="2600" dirty="0" smtClean="0">
                <a:solidFill>
                  <a:schemeClr val="accent2"/>
                </a:solidFill>
              </a:rPr>
              <a:t>Results:</a:t>
            </a:r>
            <a:r>
              <a:rPr lang="en-US" sz="2600" dirty="0" smtClean="0"/>
              <a:t> </a:t>
            </a:r>
          </a:p>
          <a:p>
            <a:pPr lvl="2" defTabSz="914400">
              <a:spcBef>
                <a:spcPts val="0"/>
              </a:spcBef>
              <a:spcAft>
                <a:spcPts val="0"/>
              </a:spcAft>
              <a:buClrTx/>
              <a:buSzTx/>
            </a:pPr>
            <a:r>
              <a:rPr lang="en-US" sz="2400" dirty="0"/>
              <a:t>I</a:t>
            </a:r>
            <a:r>
              <a:rPr lang="en-US" sz="2400" dirty="0" smtClean="0"/>
              <a:t>nteraction effect </a:t>
            </a:r>
            <a:r>
              <a:rPr lang="mr-IN" sz="2400" dirty="0" smtClean="0"/>
              <a:t>–</a:t>
            </a:r>
            <a:r>
              <a:rPr lang="en-US" sz="2400" dirty="0" smtClean="0"/>
              <a:t> restless sleep </a:t>
            </a:r>
            <a:r>
              <a:rPr lang="en-US" sz="2400" dirty="0"/>
              <a:t>influenced the likelihood of depressive symptoms by moderating the impact of stress events. </a:t>
            </a:r>
            <a:endParaRPr lang="en-US" sz="2400" dirty="0" smtClean="0"/>
          </a:p>
          <a:p>
            <a:pPr lvl="2" defTabSz="914400">
              <a:spcBef>
                <a:spcPts val="0"/>
              </a:spcBef>
              <a:spcAft>
                <a:spcPts val="0"/>
              </a:spcAft>
              <a:buClrTx/>
              <a:buSzTx/>
            </a:pPr>
            <a:endParaRPr lang="en-US" sz="2400" dirty="0" smtClean="0"/>
          </a:p>
          <a:p>
            <a:pPr lvl="2" defTabSz="914400">
              <a:spcBef>
                <a:spcPts val="0"/>
              </a:spcBef>
              <a:spcAft>
                <a:spcPts val="0"/>
              </a:spcAft>
              <a:buClrTx/>
              <a:buSzTx/>
            </a:pPr>
            <a:r>
              <a:rPr lang="en-US" sz="2400" dirty="0" smtClean="0"/>
              <a:t>When </a:t>
            </a:r>
            <a:r>
              <a:rPr lang="en-US" sz="2400" dirty="0"/>
              <a:t>stressful life events were elevated q</a:t>
            </a:r>
            <a:r>
              <a:rPr lang="en-US" sz="2400" dirty="0" smtClean="0"/>
              <a:t>uality </a:t>
            </a:r>
            <a:r>
              <a:rPr lang="en-US" sz="2400" dirty="0"/>
              <a:t>sleep led to less risk for depressive </a:t>
            </a:r>
            <a:r>
              <a:rPr lang="en-US" sz="2400" dirty="0" smtClean="0"/>
              <a:t>symptoms.</a:t>
            </a:r>
          </a:p>
          <a:p>
            <a:pPr lvl="2" defTabSz="914400">
              <a:spcBef>
                <a:spcPts val="0"/>
              </a:spcBef>
              <a:spcAft>
                <a:spcPts val="0"/>
              </a:spcAft>
              <a:buClrTx/>
              <a:buSzTx/>
            </a:pPr>
            <a:endParaRPr lang="en-US" sz="2400" dirty="0" smtClean="0"/>
          </a:p>
          <a:p>
            <a:pPr lvl="2" defTabSz="914400">
              <a:spcBef>
                <a:spcPts val="0"/>
              </a:spcBef>
              <a:spcAft>
                <a:spcPts val="0"/>
              </a:spcAft>
              <a:buClrTx/>
              <a:buSzTx/>
            </a:pPr>
            <a:r>
              <a:rPr lang="en-US" sz="2400" dirty="0" smtClean="0"/>
              <a:t>“Sleeping </a:t>
            </a:r>
            <a:r>
              <a:rPr lang="en-US" sz="2400" dirty="0"/>
              <a:t>restfully may allow individuals the rejuvenation needed to manage stress adaptively and reduce depressive symptom burden. Further, this association shows that stressors and risk factors may not always act independently of one another, and intervening on one risk factor, such as sleep disturbance, may have a positive impact on the entire pathway of biopsychosocial risk to depressive symptoms” (pp. </a:t>
            </a:r>
            <a:r>
              <a:rPr lang="en-US" sz="2400" dirty="0" smtClean="0"/>
              <a:t>125)</a:t>
            </a:r>
            <a:endParaRPr lang="en-US" sz="2800" dirty="0" smtClean="0"/>
          </a:p>
        </p:txBody>
      </p:sp>
    </p:spTree>
    <p:extLst>
      <p:ext uri="{BB962C8B-B14F-4D97-AF65-F5344CB8AC3E}">
        <p14:creationId xmlns:p14="http://schemas.microsoft.com/office/powerpoint/2010/main" val="59976961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dirty="0" smtClean="0"/>
              <a:t>Stress, Sleep,  and Academic Engagement</a:t>
            </a:r>
            <a:endParaRPr lang="en-US" dirty="0"/>
          </a:p>
        </p:txBody>
      </p:sp>
      <p:sp>
        <p:nvSpPr>
          <p:cNvPr id="5" name="Content Placeholder 4"/>
          <p:cNvSpPr>
            <a:spLocks noGrp="1"/>
          </p:cNvSpPr>
          <p:nvPr>
            <p:ph idx="1"/>
          </p:nvPr>
        </p:nvSpPr>
        <p:spPr>
          <a:xfrm>
            <a:off x="581192" y="2180496"/>
            <a:ext cx="11029615" cy="4029804"/>
          </a:xfrm>
        </p:spPr>
        <p:txBody>
          <a:bodyPr anchor="t">
            <a:normAutofit fontScale="92500" lnSpcReduction="20000"/>
          </a:bodyPr>
          <a:lstStyle/>
          <a:p>
            <a:pPr marL="0" indent="0">
              <a:buNone/>
            </a:pPr>
            <a:r>
              <a:rPr lang="en-US" sz="2400" u="sng" dirty="0" smtClean="0">
                <a:solidFill>
                  <a:schemeClr val="accent2"/>
                </a:solidFill>
              </a:rPr>
              <a:t>Trockel</a:t>
            </a:r>
            <a:r>
              <a:rPr lang="en-US" sz="2400" u="sng" dirty="0">
                <a:solidFill>
                  <a:schemeClr val="accent2"/>
                </a:solidFill>
              </a:rPr>
              <a:t>, Barnes, and </a:t>
            </a:r>
            <a:r>
              <a:rPr lang="en-US" sz="2400" u="sng" dirty="0" err="1">
                <a:solidFill>
                  <a:schemeClr val="accent2"/>
                </a:solidFill>
              </a:rPr>
              <a:t>Egget</a:t>
            </a:r>
            <a:r>
              <a:rPr lang="en-US" sz="2400" u="sng" dirty="0">
                <a:solidFill>
                  <a:schemeClr val="accent2"/>
                </a:solidFill>
              </a:rPr>
              <a:t> </a:t>
            </a:r>
            <a:r>
              <a:rPr lang="en-US" sz="2400" dirty="0"/>
              <a:t>(2000</a:t>
            </a:r>
            <a:r>
              <a:rPr lang="en-US" sz="2400" dirty="0" smtClean="0"/>
              <a:t>): </a:t>
            </a:r>
          </a:p>
          <a:p>
            <a:pPr lvl="1"/>
            <a:r>
              <a:rPr lang="en-US" sz="2800" dirty="0" smtClean="0"/>
              <a:t>Looked at variables </a:t>
            </a:r>
            <a:r>
              <a:rPr lang="en-US" sz="2800" dirty="0"/>
              <a:t>that potentially impact academic performance in first-year </a:t>
            </a:r>
            <a:r>
              <a:rPr lang="en-US" sz="2800" dirty="0" smtClean="0"/>
              <a:t>undergraduates.</a:t>
            </a:r>
          </a:p>
          <a:p>
            <a:pPr lvl="1"/>
            <a:r>
              <a:rPr lang="en-US" sz="2800" dirty="0" smtClean="0"/>
              <a:t>Examples: Sleep habits, perceived stress, mood, exercise, and eating habits.</a:t>
            </a:r>
          </a:p>
          <a:p>
            <a:pPr marL="0" indent="0">
              <a:buNone/>
            </a:pPr>
            <a:r>
              <a:rPr lang="en-US" sz="2800" dirty="0" smtClean="0">
                <a:solidFill>
                  <a:schemeClr val="accent2"/>
                </a:solidFill>
              </a:rPr>
              <a:t>Results:</a:t>
            </a:r>
            <a:endParaRPr lang="en-US" sz="2800" dirty="0">
              <a:solidFill>
                <a:schemeClr val="accent2"/>
              </a:solidFill>
            </a:endParaRPr>
          </a:p>
          <a:p>
            <a:pPr lvl="1"/>
            <a:r>
              <a:rPr lang="en-US" sz="2800" dirty="0" smtClean="0"/>
              <a:t>Sleep </a:t>
            </a:r>
            <a:r>
              <a:rPr lang="en-US" sz="2800" dirty="0"/>
              <a:t>habits showed the greatest association with student’s grade point </a:t>
            </a:r>
            <a:r>
              <a:rPr lang="en-US" sz="2800" dirty="0" smtClean="0"/>
              <a:t>averages. </a:t>
            </a:r>
          </a:p>
          <a:p>
            <a:pPr lvl="1"/>
            <a:r>
              <a:rPr lang="en-US" sz="2800" dirty="0"/>
              <a:t>T</a:t>
            </a:r>
            <a:r>
              <a:rPr lang="en-US" sz="2800" dirty="0" smtClean="0"/>
              <a:t>hey also found </a:t>
            </a:r>
            <a:r>
              <a:rPr lang="en-US" sz="2800" dirty="0"/>
              <a:t>an association between higher GPAs and strength training in these students.  </a:t>
            </a:r>
            <a:endParaRPr lang="en-US" sz="2800" dirty="0" smtClean="0"/>
          </a:p>
          <a:p>
            <a:pPr lvl="1"/>
            <a:endParaRPr lang="en-US" sz="2800" dirty="0" smtClean="0"/>
          </a:p>
        </p:txBody>
      </p:sp>
    </p:spTree>
    <p:extLst>
      <p:ext uri="{BB962C8B-B14F-4D97-AF65-F5344CB8AC3E}">
        <p14:creationId xmlns:p14="http://schemas.microsoft.com/office/powerpoint/2010/main" val="55179104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5FBC78D-28AB-43A2-B66F-7DEF6D4D8DD5}"/>
              </a:ext>
            </a:extLst>
          </p:cNvPr>
          <p:cNvSpPr>
            <a:spLocks noGrp="1"/>
          </p:cNvSpPr>
          <p:nvPr>
            <p:ph type="title"/>
          </p:nvPr>
        </p:nvSpPr>
        <p:spPr/>
        <p:txBody>
          <a:bodyPr/>
          <a:lstStyle/>
          <a:p>
            <a:r>
              <a:rPr lang="en-US" dirty="0" smtClean="0"/>
              <a:t>Stress &amp; Sleep</a:t>
            </a:r>
            <a:endParaRPr lang="en-US" dirty="0"/>
          </a:p>
        </p:txBody>
      </p:sp>
      <p:pic>
        <p:nvPicPr>
          <p:cNvPr id="4" name="Content Placeholder 3"/>
          <p:cNvPicPr>
            <a:picLocks noGrp="1" noChangeAspect="1"/>
          </p:cNvPicPr>
          <p:nvPr>
            <p:ph idx="1"/>
          </p:nvPr>
        </p:nvPicPr>
        <p:blipFill>
          <a:blip r:embed="rId3"/>
          <a:stretch>
            <a:fillRect/>
          </a:stretch>
        </p:blipFill>
        <p:spPr>
          <a:xfrm>
            <a:off x="4373650" y="2181225"/>
            <a:ext cx="3444699" cy="3678238"/>
          </a:xfrm>
          <a:prstGeom prst="rect">
            <a:avLst/>
          </a:prstGeom>
        </p:spPr>
      </p:pic>
    </p:spTree>
    <p:extLst>
      <p:ext uri="{BB962C8B-B14F-4D97-AF65-F5344CB8AC3E}">
        <p14:creationId xmlns:p14="http://schemas.microsoft.com/office/powerpoint/2010/main" val="407146354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2285999" y="1116004"/>
            <a:ext cx="7620000" cy="3176595"/>
          </a:xfrm>
          <a:prstGeom prst="rect">
            <a:avLst/>
          </a:prstGeom>
        </p:spPr>
      </p:pic>
      <p:sp>
        <p:nvSpPr>
          <p:cNvPr id="3" name="Text Placeholder 2">
            <a:extLst>
              <a:ext uri="{FF2B5EF4-FFF2-40B4-BE49-F238E27FC236}">
                <a16:creationId xmlns:a16="http://schemas.microsoft.com/office/drawing/2014/main" xmlns="" id="{1CDCA725-AAE6-45F9-9DC3-56F33134E70A}"/>
              </a:ext>
            </a:extLst>
          </p:cNvPr>
          <p:cNvSpPr>
            <a:spLocks noGrp="1"/>
          </p:cNvSpPr>
          <p:nvPr>
            <p:ph type="body" idx="1"/>
          </p:nvPr>
        </p:nvSpPr>
        <p:spPr>
          <a:xfrm>
            <a:off x="581192" y="4089400"/>
            <a:ext cx="11029615" cy="1052573"/>
          </a:xfrm>
        </p:spPr>
        <p:txBody>
          <a:bodyPr>
            <a:noAutofit/>
          </a:bodyPr>
          <a:lstStyle/>
          <a:p>
            <a:pPr algn="ctr"/>
            <a:r>
              <a:rPr lang="en-US" sz="6600" dirty="0" smtClean="0"/>
              <a:t>Sleep</a:t>
            </a:r>
            <a:endParaRPr lang="en-US" sz="6600" dirty="0"/>
          </a:p>
        </p:txBody>
      </p:sp>
    </p:spTree>
    <p:extLst>
      <p:ext uri="{BB962C8B-B14F-4D97-AF65-F5344CB8AC3E}">
        <p14:creationId xmlns:p14="http://schemas.microsoft.com/office/powerpoint/2010/main" val="104264387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Impacts of </a:t>
            </a:r>
            <a:r>
              <a:rPr lang="en-US" sz="4000" dirty="0" err="1" smtClean="0"/>
              <a:t>SleeP</a:t>
            </a:r>
            <a:endParaRPr lang="en-US" sz="4000" dirty="0"/>
          </a:p>
        </p:txBody>
      </p:sp>
      <p:sp>
        <p:nvSpPr>
          <p:cNvPr id="9" name="Content Placeholder 8"/>
          <p:cNvSpPr>
            <a:spLocks noGrp="1"/>
          </p:cNvSpPr>
          <p:nvPr>
            <p:ph idx="1"/>
          </p:nvPr>
        </p:nvSpPr>
        <p:spPr>
          <a:xfrm>
            <a:off x="581192" y="2180496"/>
            <a:ext cx="11029615" cy="4118704"/>
          </a:xfrm>
        </p:spPr>
        <p:txBody>
          <a:bodyPr anchor="t">
            <a:normAutofit fontScale="92500" lnSpcReduction="20000"/>
          </a:bodyPr>
          <a:lstStyle/>
          <a:p>
            <a:pPr>
              <a:lnSpc>
                <a:spcPct val="90000"/>
              </a:lnSpc>
              <a:spcBef>
                <a:spcPct val="0"/>
              </a:spcBef>
              <a:buNone/>
            </a:pPr>
            <a:r>
              <a:rPr lang="en-US" sz="2800" u="sng" dirty="0" smtClean="0">
                <a:solidFill>
                  <a:schemeClr val="accent2"/>
                </a:solidFill>
              </a:rPr>
              <a:t>Pilcher </a:t>
            </a:r>
            <a:r>
              <a:rPr lang="en-US" sz="2800" u="sng" dirty="0">
                <a:solidFill>
                  <a:schemeClr val="accent2"/>
                </a:solidFill>
              </a:rPr>
              <a:t>&amp; </a:t>
            </a:r>
            <a:r>
              <a:rPr lang="en-US" sz="2800" u="sng" dirty="0" err="1">
                <a:solidFill>
                  <a:schemeClr val="accent2"/>
                </a:solidFill>
              </a:rPr>
              <a:t>Huffcutt’s</a:t>
            </a:r>
            <a:r>
              <a:rPr lang="en-US" sz="2800" u="sng" dirty="0">
                <a:solidFill>
                  <a:schemeClr val="accent2"/>
                </a:solidFill>
              </a:rPr>
              <a:t> </a:t>
            </a:r>
            <a:r>
              <a:rPr lang="en-US" sz="2800" dirty="0"/>
              <a:t>(1996</a:t>
            </a:r>
            <a:r>
              <a:rPr lang="en-US" sz="2800" dirty="0" smtClean="0"/>
              <a:t>): </a:t>
            </a:r>
            <a:r>
              <a:rPr lang="en-US" sz="2800" dirty="0"/>
              <a:t>meta-analysis of 56 studies:  </a:t>
            </a:r>
            <a:r>
              <a:rPr lang="en-US" sz="2400" dirty="0"/>
              <a:t>impact of sleep loss on performance in </a:t>
            </a:r>
            <a:r>
              <a:rPr lang="en-US" sz="2400" dirty="0" smtClean="0"/>
              <a:t>adults</a:t>
            </a:r>
          </a:p>
          <a:p>
            <a:pPr>
              <a:lnSpc>
                <a:spcPct val="90000"/>
              </a:lnSpc>
              <a:spcBef>
                <a:spcPct val="0"/>
              </a:spcBef>
              <a:buNone/>
            </a:pPr>
            <a:endParaRPr lang="en-US" sz="2400" dirty="0"/>
          </a:p>
          <a:p>
            <a:pPr marL="0" indent="0">
              <a:lnSpc>
                <a:spcPct val="90000"/>
              </a:lnSpc>
              <a:spcBef>
                <a:spcPct val="0"/>
              </a:spcBef>
              <a:buNone/>
            </a:pPr>
            <a:r>
              <a:rPr lang="en-US" sz="2800" u="sng" dirty="0" err="1">
                <a:solidFill>
                  <a:schemeClr val="accent2"/>
                </a:solidFill>
              </a:rPr>
              <a:t>Sadeh</a:t>
            </a:r>
            <a:r>
              <a:rPr lang="en-US" sz="2800" u="sng" dirty="0">
                <a:solidFill>
                  <a:schemeClr val="accent2"/>
                </a:solidFill>
              </a:rPr>
              <a:t>, Gruber, &amp; </a:t>
            </a:r>
            <a:r>
              <a:rPr lang="en-US" sz="2800" u="sng" dirty="0" err="1">
                <a:solidFill>
                  <a:schemeClr val="accent2"/>
                </a:solidFill>
              </a:rPr>
              <a:t>Raviv</a:t>
            </a:r>
            <a:r>
              <a:rPr lang="en-US" sz="2800" u="sng" dirty="0">
                <a:solidFill>
                  <a:schemeClr val="accent2"/>
                </a:solidFill>
              </a:rPr>
              <a:t> </a:t>
            </a:r>
            <a:r>
              <a:rPr lang="en-US" sz="2800" dirty="0"/>
              <a:t>(2003</a:t>
            </a:r>
            <a:r>
              <a:rPr lang="en-US" sz="2800" dirty="0" smtClean="0"/>
              <a:t>): </a:t>
            </a:r>
            <a:r>
              <a:rPr lang="en-US" sz="2800" dirty="0"/>
              <a:t>looked at </a:t>
            </a:r>
            <a:r>
              <a:rPr lang="en-US" sz="2800" dirty="0" smtClean="0"/>
              <a:t>sleep and neurobehavioral functioning in 	children</a:t>
            </a:r>
            <a:endParaRPr lang="en-US" sz="2800" dirty="0"/>
          </a:p>
          <a:p>
            <a:pPr>
              <a:lnSpc>
                <a:spcPct val="90000"/>
              </a:lnSpc>
              <a:spcBef>
                <a:spcPct val="0"/>
              </a:spcBef>
              <a:buNone/>
            </a:pPr>
            <a:endParaRPr lang="en-US" sz="2800" dirty="0" smtClean="0"/>
          </a:p>
          <a:p>
            <a:pPr>
              <a:lnSpc>
                <a:spcPct val="90000"/>
              </a:lnSpc>
              <a:spcBef>
                <a:spcPct val="0"/>
              </a:spcBef>
              <a:buNone/>
            </a:pPr>
            <a:r>
              <a:rPr lang="en-US" sz="2800" dirty="0" smtClean="0">
                <a:solidFill>
                  <a:schemeClr val="accent2"/>
                </a:solidFill>
              </a:rPr>
              <a:t>Findings: </a:t>
            </a:r>
            <a:endParaRPr lang="en-US" sz="2800" dirty="0">
              <a:solidFill>
                <a:schemeClr val="accent2"/>
              </a:solidFill>
            </a:endParaRPr>
          </a:p>
          <a:p>
            <a:pPr>
              <a:lnSpc>
                <a:spcPct val="90000"/>
              </a:lnSpc>
              <a:spcBef>
                <a:spcPct val="0"/>
              </a:spcBef>
            </a:pPr>
            <a:r>
              <a:rPr lang="en-US" sz="2800" dirty="0"/>
              <a:t>Sleep deprivation impacts motor functioning, cognitive functioning, and mood.</a:t>
            </a:r>
          </a:p>
          <a:p>
            <a:pPr>
              <a:lnSpc>
                <a:spcPct val="90000"/>
              </a:lnSpc>
              <a:spcBef>
                <a:spcPct val="0"/>
              </a:spcBef>
            </a:pPr>
            <a:r>
              <a:rPr lang="en-US" sz="2800" dirty="0"/>
              <a:t>Areas of cognitive functioning impaired by sleep deficits include: </a:t>
            </a:r>
            <a:r>
              <a:rPr lang="en-US" sz="2000" dirty="0"/>
              <a:t>working memory, attention, perseveration, cognitive flexibility/inflexibility, creative thinking, decision making, and long-term memory</a:t>
            </a:r>
          </a:p>
          <a:p>
            <a:pPr>
              <a:lnSpc>
                <a:spcPct val="90000"/>
              </a:lnSpc>
              <a:spcBef>
                <a:spcPct val="0"/>
              </a:spcBef>
            </a:pPr>
            <a:r>
              <a:rPr lang="en-US" sz="2800" dirty="0"/>
              <a:t>E</a:t>
            </a:r>
            <a:r>
              <a:rPr lang="en-US" sz="2800" dirty="0" smtClean="0"/>
              <a:t>ven </a:t>
            </a:r>
            <a:r>
              <a:rPr lang="en-US" sz="2800" dirty="0"/>
              <a:t>subtle changes in sleep can effect performance: </a:t>
            </a:r>
            <a:r>
              <a:rPr lang="en-US" sz="2000" dirty="0"/>
              <a:t>even a half-hour nightly increase in sleep time resulted in better performance on cognitive tasks.</a:t>
            </a:r>
            <a:endParaRPr lang="en-US" sz="2800" dirty="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148534185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err="1" smtClean="0"/>
              <a:t>SleeP</a:t>
            </a:r>
            <a:r>
              <a:rPr lang="en-US" sz="4000" dirty="0" smtClean="0"/>
              <a:t> and Academic Performance</a:t>
            </a:r>
            <a:endParaRPr lang="en-US" sz="4000" dirty="0"/>
          </a:p>
        </p:txBody>
      </p:sp>
      <p:sp>
        <p:nvSpPr>
          <p:cNvPr id="9" name="Content Placeholder 8"/>
          <p:cNvSpPr>
            <a:spLocks noGrp="1"/>
          </p:cNvSpPr>
          <p:nvPr>
            <p:ph idx="1"/>
          </p:nvPr>
        </p:nvSpPr>
        <p:spPr>
          <a:xfrm>
            <a:off x="581192" y="2006600"/>
            <a:ext cx="11029615" cy="4610100"/>
          </a:xfrm>
        </p:spPr>
        <p:txBody>
          <a:bodyPr anchor="t">
            <a:normAutofit fontScale="40000" lnSpcReduction="2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6000" u="sng" dirty="0" smtClean="0">
                <a:solidFill>
                  <a:schemeClr val="accent2"/>
                </a:solidFill>
              </a:rPr>
              <a:t>Gilbert &amp; Weaver </a:t>
            </a:r>
            <a:r>
              <a:rPr lang="en-US" sz="6000" dirty="0" smtClean="0"/>
              <a:t>(2010):</a:t>
            </a:r>
          </a:p>
          <a:p>
            <a:pPr lvl="1" defTabSz="914400">
              <a:spcBef>
                <a:spcPts val="0"/>
              </a:spcBef>
              <a:spcAft>
                <a:spcPts val="0"/>
              </a:spcAft>
              <a:buClrTx/>
              <a:buSzTx/>
            </a:pPr>
            <a:r>
              <a:rPr lang="en-US" sz="5000" dirty="0" smtClean="0"/>
              <a:t>Looked at undergraduate students</a:t>
            </a:r>
          </a:p>
          <a:p>
            <a:pPr marL="324000" lvl="1" indent="0" defTabSz="914400">
              <a:spcBef>
                <a:spcPts val="0"/>
              </a:spcBef>
              <a:spcAft>
                <a:spcPts val="0"/>
              </a:spcAft>
              <a:buClrTx/>
              <a:buSzTx/>
              <a:buFontTx/>
              <a:buNone/>
            </a:pPr>
            <a:r>
              <a:rPr lang="en-US" sz="5000" dirty="0" smtClean="0"/>
              <a:t> </a:t>
            </a:r>
          </a:p>
          <a:p>
            <a:pPr lvl="1" defTabSz="914400">
              <a:spcBef>
                <a:spcPts val="0"/>
              </a:spcBef>
              <a:spcAft>
                <a:spcPts val="0"/>
              </a:spcAft>
              <a:buClrTx/>
              <a:buSzTx/>
            </a:pPr>
            <a:r>
              <a:rPr lang="en-US" sz="5000" dirty="0" smtClean="0"/>
              <a:t>Does sleep quality had greater impact on </a:t>
            </a:r>
            <a:r>
              <a:rPr lang="en-US" sz="5000" dirty="0"/>
              <a:t>academic performance than </a:t>
            </a:r>
            <a:r>
              <a:rPr lang="en-US" sz="5000" dirty="0" smtClean="0"/>
              <a:t>psychopathology</a:t>
            </a:r>
            <a:r>
              <a:rPr lang="en-US" sz="5000" dirty="0"/>
              <a:t>?</a:t>
            </a:r>
            <a:r>
              <a:rPr lang="en-US" sz="5000" dirty="0" smtClean="0"/>
              <a:t> </a:t>
            </a:r>
          </a:p>
          <a:p>
            <a:pPr marL="324000" lvl="1" indent="0" defTabSz="914400">
              <a:spcBef>
                <a:spcPts val="0"/>
              </a:spcBef>
              <a:spcAft>
                <a:spcPts val="0"/>
              </a:spcAft>
              <a:buClrTx/>
              <a:buSzTx/>
              <a:buFontTx/>
              <a:buNone/>
            </a:pPr>
            <a:endParaRPr lang="en-US" sz="5000" dirty="0"/>
          </a:p>
          <a:p>
            <a:pPr lvl="1" defTabSz="914400">
              <a:spcBef>
                <a:spcPts val="0"/>
              </a:spcBef>
              <a:spcAft>
                <a:spcPts val="0"/>
              </a:spcAft>
              <a:buClrTx/>
              <a:buSzTx/>
            </a:pPr>
            <a:r>
              <a:rPr lang="en-US" sz="5000" dirty="0" smtClean="0"/>
              <a:t>Controlling </a:t>
            </a:r>
            <a:r>
              <a:rPr lang="en-US" sz="5000" dirty="0"/>
              <a:t>for depression, </a:t>
            </a:r>
            <a:r>
              <a:rPr lang="en-US" sz="5000" dirty="0" smtClean="0"/>
              <a:t>they evaluated </a:t>
            </a:r>
            <a:r>
              <a:rPr lang="en-US" sz="5000" dirty="0"/>
              <a:t>the effects of sleep quality and sleep deprivation on the academic performance of university undergraduates.  </a:t>
            </a:r>
            <a:endParaRPr lang="en-US" sz="5000" dirty="0" smtClean="0"/>
          </a:p>
          <a:p>
            <a:pPr lvl="1" defTabSz="914400">
              <a:spcBef>
                <a:spcPts val="0"/>
              </a:spcBef>
              <a:spcAft>
                <a:spcPts val="0"/>
              </a:spcAft>
              <a:buClrTx/>
              <a:buSzTx/>
            </a:pPr>
            <a:endParaRPr lang="en-US" sz="5000" dirty="0"/>
          </a:p>
          <a:p>
            <a:pPr lvl="1" defTabSz="914400">
              <a:spcBef>
                <a:spcPts val="0"/>
              </a:spcBef>
              <a:spcAft>
                <a:spcPts val="0"/>
              </a:spcAft>
              <a:buClrTx/>
              <a:buSzTx/>
            </a:pPr>
            <a:r>
              <a:rPr lang="en-US" sz="5000" dirty="0"/>
              <a:t>Few university psychologists are assessing sleep when working with college students </a:t>
            </a:r>
          </a:p>
          <a:p>
            <a:pPr lvl="1" defTabSz="914400">
              <a:spcBef>
                <a:spcPts val="0"/>
              </a:spcBef>
              <a:spcAft>
                <a:spcPts val="0"/>
              </a:spcAft>
              <a:buClrTx/>
              <a:buSzTx/>
            </a:pPr>
            <a:endParaRPr lang="en-US" sz="4400" dirty="0" smtClean="0"/>
          </a:p>
          <a:p>
            <a:pPr marL="324000" lvl="1" indent="0" defTabSz="914400">
              <a:spcBef>
                <a:spcPts val="0"/>
              </a:spcBef>
              <a:spcAft>
                <a:spcPts val="0"/>
              </a:spcAft>
              <a:buClrTx/>
              <a:buSzTx/>
              <a:buFontTx/>
              <a:buNone/>
            </a:pPr>
            <a:endParaRPr lang="en-US" sz="4400" dirty="0"/>
          </a:p>
          <a:p>
            <a:pPr marL="0" indent="0" defTabSz="914400">
              <a:spcBef>
                <a:spcPts val="0"/>
              </a:spcBef>
              <a:spcAft>
                <a:spcPts val="0"/>
              </a:spcAft>
              <a:buClrTx/>
              <a:buSzTx/>
              <a:buFontTx/>
              <a:buNone/>
            </a:pPr>
            <a:r>
              <a:rPr lang="en-US" sz="6000" dirty="0" smtClean="0">
                <a:solidFill>
                  <a:schemeClr val="accent2"/>
                </a:solidFill>
              </a:rPr>
              <a:t>Results</a:t>
            </a:r>
            <a:r>
              <a:rPr lang="en-US" sz="6000" dirty="0" smtClean="0"/>
              <a:t>:</a:t>
            </a:r>
          </a:p>
          <a:p>
            <a:pPr lvl="1" defTabSz="914400">
              <a:spcBef>
                <a:spcPts val="0"/>
              </a:spcBef>
              <a:spcAft>
                <a:spcPts val="0"/>
              </a:spcAft>
              <a:buClrTx/>
              <a:buSzTx/>
            </a:pPr>
            <a:r>
              <a:rPr lang="en-US" sz="4400" dirty="0" smtClean="0"/>
              <a:t>A </a:t>
            </a:r>
            <a:r>
              <a:rPr lang="en-US" sz="4400" dirty="0"/>
              <a:t>significant negative correlation between </a:t>
            </a:r>
            <a:r>
              <a:rPr lang="en-US" sz="4400" dirty="0" smtClean="0"/>
              <a:t>Global Sleep Quality </a:t>
            </a:r>
            <a:r>
              <a:rPr lang="en-US" sz="4400" dirty="0"/>
              <a:t>and </a:t>
            </a:r>
            <a:r>
              <a:rPr lang="en-US" sz="4400" dirty="0" smtClean="0"/>
              <a:t>GPA</a:t>
            </a:r>
          </a:p>
          <a:p>
            <a:pPr lvl="4" defTabSz="914400">
              <a:spcBef>
                <a:spcPts val="0"/>
              </a:spcBef>
              <a:spcAft>
                <a:spcPts val="0"/>
              </a:spcAft>
              <a:buClrTx/>
              <a:buSzTx/>
            </a:pPr>
            <a:r>
              <a:rPr lang="en-US" sz="4000" dirty="0"/>
              <a:t>P</a:t>
            </a:r>
            <a:r>
              <a:rPr lang="en-US" sz="4000" dirty="0" smtClean="0"/>
              <a:t>oorer </a:t>
            </a:r>
            <a:r>
              <a:rPr lang="en-US" sz="4000" dirty="0"/>
              <a:t>sleep quality was associated with decreased performance.  </a:t>
            </a:r>
            <a:endParaRPr lang="en-US" sz="4000" dirty="0" smtClean="0"/>
          </a:p>
          <a:p>
            <a:pPr lvl="4" defTabSz="914400">
              <a:spcBef>
                <a:spcPts val="0"/>
              </a:spcBef>
              <a:spcAft>
                <a:spcPts val="0"/>
              </a:spcAft>
              <a:buClrTx/>
              <a:buSzTx/>
            </a:pPr>
            <a:endParaRPr lang="en-US" sz="4000" dirty="0" smtClean="0"/>
          </a:p>
          <a:p>
            <a:pPr lvl="1" defTabSz="914400">
              <a:spcBef>
                <a:spcPts val="0"/>
              </a:spcBef>
              <a:spcAft>
                <a:spcPts val="0"/>
              </a:spcAft>
              <a:buClrTx/>
              <a:buSzTx/>
            </a:pPr>
            <a:r>
              <a:rPr lang="en-US" sz="4400" dirty="0" smtClean="0"/>
              <a:t>Sleep </a:t>
            </a:r>
            <a:r>
              <a:rPr lang="en-US" sz="4400" dirty="0"/>
              <a:t>length was also found to be a predictor of </a:t>
            </a:r>
            <a:r>
              <a:rPr lang="en-US" sz="4400" dirty="0" smtClean="0"/>
              <a:t>GPA</a:t>
            </a:r>
          </a:p>
          <a:p>
            <a:pPr lvl="4" defTabSz="914400">
              <a:spcBef>
                <a:spcPts val="0"/>
              </a:spcBef>
              <a:spcAft>
                <a:spcPts val="0"/>
              </a:spcAft>
              <a:buClrTx/>
              <a:buSzTx/>
            </a:pPr>
            <a:r>
              <a:rPr lang="en-US" sz="4000" dirty="0"/>
              <a:t>L</a:t>
            </a:r>
            <a:r>
              <a:rPr lang="en-US" sz="4000" dirty="0" smtClean="0"/>
              <a:t>ower </a:t>
            </a:r>
            <a:r>
              <a:rPr lang="en-US" sz="4000" dirty="0"/>
              <a:t>sleep duration was also associated with lower GPA.  </a:t>
            </a:r>
            <a:endParaRPr lang="en-US" sz="4000" dirty="0" smtClean="0"/>
          </a:p>
          <a:p>
            <a:pPr lvl="1" defTabSz="914400">
              <a:spcBef>
                <a:spcPts val="0"/>
              </a:spcBef>
              <a:spcAft>
                <a:spcPts val="0"/>
              </a:spcAft>
              <a:buClrTx/>
              <a:buSzTx/>
            </a:pPr>
            <a:endParaRPr lang="en-US" sz="4400" dirty="0"/>
          </a:p>
          <a:p>
            <a:pPr lvl="1" defTabSz="914400">
              <a:spcBef>
                <a:spcPts val="0"/>
              </a:spcBef>
              <a:spcAft>
                <a:spcPts val="0"/>
              </a:spcAft>
              <a:buClrTx/>
              <a:buSzTx/>
            </a:pPr>
            <a:r>
              <a:rPr lang="en-US" sz="4400" dirty="0" smtClean="0"/>
              <a:t>Impaired </a:t>
            </a:r>
            <a:r>
              <a:rPr lang="en-US" sz="4400" dirty="0"/>
              <a:t>sleep significantly impacts academic performance </a:t>
            </a:r>
            <a:r>
              <a:rPr lang="en-US" sz="4400" b="1" dirty="0"/>
              <a:t>independent</a:t>
            </a:r>
            <a:r>
              <a:rPr lang="en-US" sz="4400" dirty="0"/>
              <a:t> of the influence of </a:t>
            </a:r>
            <a:r>
              <a:rPr lang="en-US" sz="4400" dirty="0" smtClean="0"/>
              <a:t>depression</a:t>
            </a:r>
          </a:p>
        </p:txBody>
      </p:sp>
    </p:spTree>
    <p:extLst>
      <p:ext uri="{BB962C8B-B14F-4D97-AF65-F5344CB8AC3E}">
        <p14:creationId xmlns:p14="http://schemas.microsoft.com/office/powerpoint/2010/main" val="78689223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err="1" smtClean="0"/>
              <a:t>SleeP</a:t>
            </a:r>
            <a:r>
              <a:rPr lang="en-US" sz="4000" dirty="0" smtClean="0"/>
              <a:t> and Academic Performance</a:t>
            </a:r>
            <a:endParaRPr lang="en-US" sz="4000" dirty="0"/>
          </a:p>
        </p:txBody>
      </p:sp>
      <p:sp>
        <p:nvSpPr>
          <p:cNvPr id="9" name="Content Placeholder 8"/>
          <p:cNvSpPr>
            <a:spLocks noGrp="1"/>
          </p:cNvSpPr>
          <p:nvPr>
            <p:ph idx="1"/>
          </p:nvPr>
        </p:nvSpPr>
        <p:spPr>
          <a:xfrm>
            <a:off x="581192" y="2006600"/>
            <a:ext cx="11029615" cy="4394200"/>
          </a:xfrm>
        </p:spPr>
        <p:txBody>
          <a:bodyPr anchor="t">
            <a:normAutofit fontScale="70000" lnSpcReduction="2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400" u="sng" dirty="0" smtClean="0">
                <a:solidFill>
                  <a:schemeClr val="accent2"/>
                </a:solidFill>
              </a:rPr>
              <a:t>Gomes et al. </a:t>
            </a:r>
            <a:r>
              <a:rPr lang="en-US" sz="3400" dirty="0" smtClean="0"/>
              <a:t>(2011):</a:t>
            </a:r>
          </a:p>
          <a:p>
            <a:pPr lvl="1" defTabSz="914400">
              <a:spcBef>
                <a:spcPts val="0"/>
              </a:spcBef>
              <a:spcAft>
                <a:spcPts val="0"/>
              </a:spcAft>
              <a:buClrTx/>
              <a:buSzTx/>
            </a:pPr>
            <a:r>
              <a:rPr lang="en-US" sz="2600" dirty="0" smtClean="0"/>
              <a:t>Impact of </a:t>
            </a:r>
            <a:r>
              <a:rPr lang="en-US" sz="2600" dirty="0"/>
              <a:t>sleep on undergraduate students</a:t>
            </a:r>
            <a:r>
              <a:rPr lang="en-US" sz="2600" dirty="0" smtClean="0"/>
              <a:t>.</a:t>
            </a:r>
          </a:p>
          <a:p>
            <a:pPr marL="324000" lvl="1" indent="0" defTabSz="914400">
              <a:spcBef>
                <a:spcPts val="0"/>
              </a:spcBef>
              <a:spcAft>
                <a:spcPts val="0"/>
              </a:spcAft>
              <a:buClrTx/>
              <a:buSzTx/>
              <a:buNone/>
            </a:pPr>
            <a:r>
              <a:rPr lang="en-US" sz="2600" dirty="0" smtClean="0"/>
              <a:t> </a:t>
            </a:r>
          </a:p>
          <a:p>
            <a:pPr lvl="1" defTabSz="914400">
              <a:spcBef>
                <a:spcPts val="0"/>
              </a:spcBef>
              <a:spcAft>
                <a:spcPts val="0"/>
              </a:spcAft>
              <a:buClrTx/>
              <a:buSzTx/>
            </a:pPr>
            <a:r>
              <a:rPr lang="en-US" sz="2600" dirty="0"/>
              <a:t>A</a:t>
            </a:r>
            <a:r>
              <a:rPr lang="en-US" sz="2600" dirty="0" smtClean="0"/>
              <a:t> </a:t>
            </a:r>
            <a:r>
              <a:rPr lang="en-US" sz="2600" dirty="0"/>
              <a:t>broad swath of potential predictors of academic </a:t>
            </a:r>
            <a:r>
              <a:rPr lang="en-US" sz="2600" dirty="0" smtClean="0"/>
              <a:t>achievement: </a:t>
            </a:r>
          </a:p>
          <a:p>
            <a:pPr marL="972000" lvl="3" indent="0" defTabSz="914400">
              <a:spcBef>
                <a:spcPts val="0"/>
              </a:spcBef>
              <a:spcAft>
                <a:spcPts val="0"/>
              </a:spcAft>
              <a:buClrTx/>
              <a:buSzTx/>
              <a:buNone/>
            </a:pPr>
            <a:r>
              <a:rPr lang="en-US" sz="2600" dirty="0"/>
              <a:t>A</a:t>
            </a:r>
            <a:r>
              <a:rPr lang="en-US" sz="2600" dirty="0" smtClean="0"/>
              <a:t>ttendance</a:t>
            </a:r>
            <a:r>
              <a:rPr lang="en-US" sz="2600" dirty="0"/>
              <a:t>, study time, substance usage, exercise, neuroticism, age, and </a:t>
            </a:r>
            <a:r>
              <a:rPr lang="en-US" sz="2600" dirty="0" smtClean="0"/>
              <a:t>sex</a:t>
            </a:r>
            <a:r>
              <a:rPr lang="en-US" sz="2600" dirty="0"/>
              <a:t> </a:t>
            </a:r>
            <a:r>
              <a:rPr lang="en-US" sz="2600" dirty="0" smtClean="0"/>
              <a:t>(total </a:t>
            </a:r>
            <a:r>
              <a:rPr lang="en-US" sz="2600" dirty="0"/>
              <a:t>of 30 potential predictors, four of which were sleep related). </a:t>
            </a:r>
            <a:endParaRPr lang="en-US" sz="2600" dirty="0" smtClean="0"/>
          </a:p>
          <a:p>
            <a:pPr lvl="2" defTabSz="914400">
              <a:spcBef>
                <a:spcPts val="0"/>
              </a:spcBef>
              <a:spcAft>
                <a:spcPts val="0"/>
              </a:spcAft>
              <a:buClrTx/>
              <a:buSzTx/>
            </a:pPr>
            <a:endParaRPr lang="en-US" sz="2400" dirty="0"/>
          </a:p>
          <a:p>
            <a:pPr marL="0" indent="0" defTabSz="914400">
              <a:spcBef>
                <a:spcPts val="0"/>
              </a:spcBef>
              <a:spcAft>
                <a:spcPts val="0"/>
              </a:spcAft>
              <a:buClrTx/>
              <a:buSzTx/>
              <a:buNone/>
            </a:pPr>
            <a:r>
              <a:rPr lang="en-US" sz="2800" dirty="0" smtClean="0">
                <a:solidFill>
                  <a:schemeClr val="accent2"/>
                </a:solidFill>
              </a:rPr>
              <a:t>Results</a:t>
            </a:r>
            <a:r>
              <a:rPr lang="en-US" sz="2800" dirty="0" smtClean="0"/>
              <a:t>:</a:t>
            </a:r>
          </a:p>
          <a:p>
            <a:pPr lvl="1" defTabSz="914400">
              <a:spcBef>
                <a:spcPts val="0"/>
              </a:spcBef>
              <a:spcAft>
                <a:spcPts val="0"/>
              </a:spcAft>
              <a:buClrTx/>
              <a:buSzTx/>
            </a:pPr>
            <a:r>
              <a:rPr lang="en-US" sz="2600" dirty="0" smtClean="0"/>
              <a:t>Five </a:t>
            </a:r>
            <a:r>
              <a:rPr lang="en-US" sz="2600" dirty="0"/>
              <a:t>significant predictors of school marks were identified in order of magnitude: </a:t>
            </a:r>
            <a:endParaRPr lang="en-US" sz="2600" dirty="0" smtClean="0"/>
          </a:p>
          <a:p>
            <a:pPr marL="1278900" lvl="3" indent="-342900" defTabSz="914400">
              <a:spcBef>
                <a:spcPts val="0"/>
              </a:spcBef>
              <a:spcAft>
                <a:spcPts val="0"/>
              </a:spcAft>
              <a:buClrTx/>
              <a:buSzTx/>
            </a:pPr>
            <a:r>
              <a:rPr lang="en-US" sz="2600" dirty="0"/>
              <a:t>P</a:t>
            </a:r>
            <a:r>
              <a:rPr lang="en-US" sz="2600" dirty="0" smtClean="0"/>
              <a:t>revious </a:t>
            </a:r>
            <a:r>
              <a:rPr lang="en-US" sz="2600" dirty="0"/>
              <a:t>academic </a:t>
            </a:r>
            <a:r>
              <a:rPr lang="en-US" sz="2600" dirty="0" smtClean="0"/>
              <a:t>achievement </a:t>
            </a:r>
          </a:p>
          <a:p>
            <a:pPr marL="1278900" lvl="3" indent="-342900" defTabSz="914400">
              <a:spcBef>
                <a:spcPts val="0"/>
              </a:spcBef>
              <a:spcAft>
                <a:spcPts val="0"/>
              </a:spcAft>
              <a:buClrTx/>
              <a:buSzTx/>
            </a:pPr>
            <a:r>
              <a:rPr lang="en-US" sz="2600" dirty="0"/>
              <a:t>C</a:t>
            </a:r>
            <a:r>
              <a:rPr lang="en-US" sz="2600" dirty="0" smtClean="0"/>
              <a:t>lass attendance </a:t>
            </a:r>
          </a:p>
          <a:p>
            <a:pPr marL="1278900" lvl="3" indent="-342900" defTabSz="914400">
              <a:spcBef>
                <a:spcPts val="0"/>
              </a:spcBef>
              <a:spcAft>
                <a:spcPts val="0"/>
              </a:spcAft>
              <a:buClrTx/>
              <a:buSzTx/>
            </a:pPr>
            <a:r>
              <a:rPr lang="en-US" sz="2600" dirty="0"/>
              <a:t>F</a:t>
            </a:r>
            <a:r>
              <a:rPr lang="en-US" sz="2600" dirty="0" smtClean="0"/>
              <a:t>requency </a:t>
            </a:r>
            <a:r>
              <a:rPr lang="en-US" sz="2600" dirty="0"/>
              <a:t>of getting enough </a:t>
            </a:r>
            <a:r>
              <a:rPr lang="en-US" sz="2600" dirty="0" smtClean="0"/>
              <a:t>sleep</a:t>
            </a:r>
          </a:p>
          <a:p>
            <a:pPr marL="1278900" lvl="3" indent="-342900" defTabSz="914400">
              <a:spcBef>
                <a:spcPts val="0"/>
              </a:spcBef>
              <a:spcAft>
                <a:spcPts val="0"/>
              </a:spcAft>
              <a:buClrTx/>
              <a:buSzTx/>
            </a:pPr>
            <a:r>
              <a:rPr lang="en-US" sz="2600" dirty="0"/>
              <a:t>N</a:t>
            </a:r>
            <a:r>
              <a:rPr lang="en-US" sz="2600" dirty="0" smtClean="0"/>
              <a:t>ight outings </a:t>
            </a:r>
          </a:p>
          <a:p>
            <a:pPr marL="1278900" lvl="3" indent="-342900" defTabSz="914400">
              <a:spcBef>
                <a:spcPts val="0"/>
              </a:spcBef>
              <a:spcAft>
                <a:spcPts val="0"/>
              </a:spcAft>
              <a:buClrTx/>
              <a:buSzTx/>
            </a:pPr>
            <a:r>
              <a:rPr lang="en-US" sz="2600" dirty="0"/>
              <a:t>S</a:t>
            </a:r>
            <a:r>
              <a:rPr lang="en-US" sz="2600" dirty="0" smtClean="0"/>
              <a:t>leep </a:t>
            </a:r>
            <a:r>
              <a:rPr lang="en-US" sz="2600" dirty="0"/>
              <a:t>quality. </a:t>
            </a:r>
            <a:endParaRPr lang="en-US" sz="2600" dirty="0" smtClean="0"/>
          </a:p>
          <a:p>
            <a:pPr marL="1278900" lvl="3" indent="-342900" defTabSz="914400">
              <a:spcBef>
                <a:spcPts val="0"/>
              </a:spcBef>
              <a:spcAft>
                <a:spcPts val="0"/>
              </a:spcAft>
              <a:buClrTx/>
              <a:buSzTx/>
            </a:pPr>
            <a:endParaRPr lang="en-US" sz="2600" dirty="0" smtClean="0"/>
          </a:p>
          <a:p>
            <a:pPr lvl="1" defTabSz="914400">
              <a:spcBef>
                <a:spcPts val="0"/>
              </a:spcBef>
              <a:spcAft>
                <a:spcPts val="0"/>
              </a:spcAft>
              <a:buClrTx/>
              <a:buSzTx/>
              <a:buFont typeface="Wingdings" charset="2"/>
              <a:buChar char="v"/>
            </a:pPr>
            <a:r>
              <a:rPr lang="en-US" sz="2600" dirty="0"/>
              <a:t>A</a:t>
            </a:r>
            <a:r>
              <a:rPr lang="en-US" sz="2600" dirty="0" smtClean="0"/>
              <a:t>ssociation </a:t>
            </a:r>
            <a:r>
              <a:rPr lang="en-US" sz="2600" dirty="0"/>
              <a:t>between exercise and GPA was found to have a non-significant association with school </a:t>
            </a:r>
            <a:r>
              <a:rPr lang="en-US" sz="2600" dirty="0" smtClean="0"/>
              <a:t>marks</a:t>
            </a:r>
          </a:p>
          <a:p>
            <a:pPr marL="324000" lvl="1" indent="0" defTabSz="914400">
              <a:spcBef>
                <a:spcPts val="0"/>
              </a:spcBef>
              <a:spcAft>
                <a:spcPts val="0"/>
              </a:spcAft>
              <a:buClrTx/>
              <a:buSzTx/>
              <a:buNone/>
            </a:pPr>
            <a:r>
              <a:rPr lang="en-US" sz="2600" dirty="0" smtClean="0"/>
              <a:t> </a:t>
            </a:r>
            <a:endParaRPr lang="en-US" sz="2600" dirty="0"/>
          </a:p>
          <a:p>
            <a:pPr lvl="1" defTabSz="914400">
              <a:spcBef>
                <a:spcPts val="0"/>
              </a:spcBef>
              <a:spcAft>
                <a:spcPts val="0"/>
              </a:spcAft>
              <a:buClrTx/>
              <a:buSzTx/>
              <a:buFont typeface="Wingdings" charset="2"/>
              <a:buChar char="v"/>
            </a:pPr>
            <a:r>
              <a:rPr lang="en-US" sz="2600" dirty="0" smtClean="0"/>
              <a:t>Other </a:t>
            </a:r>
            <a:r>
              <a:rPr lang="en-US" sz="2600" dirty="0"/>
              <a:t>two potential sleep predictors evaluated (sleep phase and regularity of sleep schedule) were not found to be significant.</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125273510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fontScale="90000"/>
          </a:bodyPr>
          <a:lstStyle/>
          <a:p>
            <a:pPr algn="ctr"/>
            <a:r>
              <a:rPr lang="en-US" sz="4000" dirty="0" err="1" smtClean="0"/>
              <a:t>SleeP</a:t>
            </a:r>
            <a:r>
              <a:rPr lang="en-US" sz="4000" dirty="0" smtClean="0"/>
              <a:t> and Cognitive/Affective Functioning</a:t>
            </a:r>
            <a:endParaRPr lang="en-US" sz="4000" dirty="0"/>
          </a:p>
        </p:txBody>
      </p:sp>
      <p:sp>
        <p:nvSpPr>
          <p:cNvPr id="9" name="Content Placeholder 8"/>
          <p:cNvSpPr>
            <a:spLocks noGrp="1"/>
          </p:cNvSpPr>
          <p:nvPr>
            <p:ph idx="1"/>
          </p:nvPr>
        </p:nvSpPr>
        <p:spPr>
          <a:xfrm>
            <a:off x="581192" y="2180496"/>
            <a:ext cx="11029615" cy="4525104"/>
          </a:xfrm>
        </p:spPr>
        <p:txBody>
          <a:bodyPr anchor="t">
            <a:normAutofit fontScale="77500" lnSpcReduction="20000"/>
          </a:bodyPr>
          <a:lstStyle/>
          <a:p>
            <a:pPr marL="0" lvl="0" indent="0" defTabSz="914400">
              <a:spcBef>
                <a:spcPts val="0"/>
              </a:spcBef>
              <a:spcAft>
                <a:spcPts val="0"/>
              </a:spcAft>
              <a:buClrTx/>
              <a:buSzTx/>
              <a:buNone/>
            </a:pPr>
            <a:r>
              <a:rPr lang="en-US" sz="3300" dirty="0">
                <a:solidFill>
                  <a:schemeClr val="accent2"/>
                </a:solidFill>
              </a:rPr>
              <a:t>Oginska and </a:t>
            </a:r>
            <a:r>
              <a:rPr lang="en-US" sz="3300" dirty="0" err="1">
                <a:solidFill>
                  <a:schemeClr val="accent2"/>
                </a:solidFill>
              </a:rPr>
              <a:t>Pokorski</a:t>
            </a:r>
            <a:r>
              <a:rPr lang="en-US" sz="3300" dirty="0">
                <a:solidFill>
                  <a:schemeClr val="accent2"/>
                </a:solidFill>
              </a:rPr>
              <a:t> </a:t>
            </a:r>
            <a:r>
              <a:rPr lang="en-US" sz="3300" dirty="0"/>
              <a:t>(2006</a:t>
            </a:r>
            <a:r>
              <a:rPr lang="en-US" sz="3300" dirty="0" smtClean="0"/>
              <a:t>):</a:t>
            </a:r>
          </a:p>
          <a:p>
            <a:pPr lvl="1" defTabSz="914400">
              <a:spcBef>
                <a:spcPts val="0"/>
              </a:spcBef>
              <a:spcAft>
                <a:spcPts val="0"/>
              </a:spcAft>
              <a:buClrTx/>
              <a:buSzTx/>
            </a:pPr>
            <a:r>
              <a:rPr lang="en-US" sz="2800" dirty="0"/>
              <a:t>A</a:t>
            </a:r>
            <a:r>
              <a:rPr lang="en-US" sz="2800" dirty="0" smtClean="0"/>
              <a:t>lso </a:t>
            </a:r>
            <a:r>
              <a:rPr lang="en-US" sz="2800" dirty="0"/>
              <a:t>provide support for the negative impact of sleep deprivation, in the form of insufficient sleep, on cognitive and affective functioning.  </a:t>
            </a:r>
            <a:endParaRPr lang="en-US" sz="2800" dirty="0" smtClean="0"/>
          </a:p>
          <a:p>
            <a:pPr lvl="1" defTabSz="914400">
              <a:spcBef>
                <a:spcPts val="0"/>
              </a:spcBef>
              <a:spcAft>
                <a:spcPts val="0"/>
              </a:spcAft>
              <a:buClrTx/>
              <a:buSzTx/>
            </a:pPr>
            <a:endParaRPr lang="en-US" sz="2800" dirty="0"/>
          </a:p>
          <a:p>
            <a:pPr lvl="1" defTabSz="914400">
              <a:spcBef>
                <a:spcPts val="0"/>
              </a:spcBef>
              <a:spcAft>
                <a:spcPts val="0"/>
              </a:spcAft>
              <a:buClrTx/>
              <a:buSzTx/>
            </a:pPr>
            <a:r>
              <a:rPr lang="en-US" sz="2800" dirty="0" smtClean="0"/>
              <a:t>Addressed </a:t>
            </a:r>
            <a:r>
              <a:rPr lang="en-US" sz="2800" dirty="0"/>
              <a:t>three age groups </a:t>
            </a:r>
            <a:endParaRPr lang="en-US" sz="2800" dirty="0" smtClean="0"/>
          </a:p>
          <a:p>
            <a:pPr lvl="3" defTabSz="914400">
              <a:spcBef>
                <a:spcPts val="0"/>
              </a:spcBef>
              <a:spcAft>
                <a:spcPts val="0"/>
              </a:spcAft>
              <a:buClrTx/>
              <a:buSzTx/>
            </a:pPr>
            <a:r>
              <a:rPr lang="en-US" sz="2800" dirty="0"/>
              <a:t>A</a:t>
            </a:r>
            <a:r>
              <a:rPr lang="en-US" sz="2800" dirty="0" smtClean="0"/>
              <a:t>dolescents </a:t>
            </a:r>
            <a:r>
              <a:rPr lang="en-US" sz="2800" dirty="0"/>
              <a:t>age </a:t>
            </a:r>
            <a:r>
              <a:rPr lang="en-US" sz="2800" dirty="0" smtClean="0"/>
              <a:t>14-16</a:t>
            </a:r>
          </a:p>
          <a:p>
            <a:pPr lvl="3" defTabSz="914400">
              <a:spcBef>
                <a:spcPts val="0"/>
              </a:spcBef>
              <a:spcAft>
                <a:spcPts val="0"/>
              </a:spcAft>
              <a:buClrTx/>
              <a:buSzTx/>
            </a:pPr>
            <a:r>
              <a:rPr lang="en-US" sz="2800" dirty="0"/>
              <a:t>U</a:t>
            </a:r>
            <a:r>
              <a:rPr lang="en-US" sz="2800" dirty="0" smtClean="0"/>
              <a:t>niversity </a:t>
            </a:r>
            <a:r>
              <a:rPr lang="en-US" sz="2800" dirty="0"/>
              <a:t>students age </a:t>
            </a:r>
            <a:r>
              <a:rPr lang="en-US" sz="2800" dirty="0" smtClean="0"/>
              <a:t>20-27</a:t>
            </a:r>
          </a:p>
          <a:p>
            <a:pPr lvl="3" defTabSz="914400">
              <a:spcBef>
                <a:spcPts val="0"/>
              </a:spcBef>
              <a:spcAft>
                <a:spcPts val="0"/>
              </a:spcAft>
              <a:buClrTx/>
              <a:buSzTx/>
            </a:pPr>
            <a:r>
              <a:rPr lang="en-US" sz="2800" dirty="0"/>
              <a:t>Y</a:t>
            </a:r>
            <a:r>
              <a:rPr lang="en-US" sz="2800" dirty="0" smtClean="0"/>
              <a:t>oung </a:t>
            </a:r>
            <a:r>
              <a:rPr lang="en-US" sz="2800" dirty="0"/>
              <a:t>employees age </a:t>
            </a:r>
            <a:r>
              <a:rPr lang="en-US" sz="2800" dirty="0" smtClean="0"/>
              <a:t>30-45</a:t>
            </a:r>
          </a:p>
          <a:p>
            <a:pPr lvl="3" defTabSz="914400">
              <a:spcBef>
                <a:spcPts val="0"/>
              </a:spcBef>
              <a:spcAft>
                <a:spcPts val="0"/>
              </a:spcAft>
              <a:buClrTx/>
              <a:buSzTx/>
            </a:pPr>
            <a:endParaRPr lang="en-US" sz="2800" dirty="0"/>
          </a:p>
          <a:p>
            <a:pPr marL="0" indent="0" defTabSz="914400">
              <a:spcBef>
                <a:spcPts val="0"/>
              </a:spcBef>
              <a:spcAft>
                <a:spcPts val="0"/>
              </a:spcAft>
              <a:buClrTx/>
              <a:buSzTx/>
              <a:buNone/>
            </a:pPr>
            <a:r>
              <a:rPr lang="en-US" sz="2800" dirty="0" smtClean="0">
                <a:solidFill>
                  <a:schemeClr val="accent2"/>
                </a:solidFill>
              </a:rPr>
              <a:t>Results</a:t>
            </a:r>
            <a:r>
              <a:rPr lang="en-US" sz="2800" dirty="0" smtClean="0"/>
              <a:t>:</a:t>
            </a:r>
          </a:p>
          <a:p>
            <a:pPr lvl="1" defTabSz="914400">
              <a:spcBef>
                <a:spcPts val="0"/>
              </a:spcBef>
              <a:spcAft>
                <a:spcPts val="0"/>
              </a:spcAft>
              <a:buClrTx/>
              <a:buSzTx/>
            </a:pPr>
            <a:r>
              <a:rPr lang="en-US" sz="2600" dirty="0"/>
              <a:t>A</a:t>
            </a:r>
            <a:r>
              <a:rPr lang="en-US" sz="2600" dirty="0" smtClean="0"/>
              <a:t>dolescents </a:t>
            </a:r>
            <a:r>
              <a:rPr lang="en-US" sz="2600" dirty="0"/>
              <a:t>showed the biggest discrepancy between the amount of sleep they desired and the amount of sleep they were getting </a:t>
            </a:r>
            <a:r>
              <a:rPr lang="en-US" sz="2600" dirty="0" smtClean="0"/>
              <a:t>at </a:t>
            </a:r>
            <a:r>
              <a:rPr lang="en-US" sz="2600" dirty="0"/>
              <a:t>night.  </a:t>
            </a:r>
            <a:endParaRPr lang="en-US" sz="2600" dirty="0" smtClean="0"/>
          </a:p>
          <a:p>
            <a:pPr marL="324000" lvl="1" indent="0" defTabSz="914400">
              <a:spcBef>
                <a:spcPts val="0"/>
              </a:spcBef>
              <a:spcAft>
                <a:spcPts val="0"/>
              </a:spcAft>
              <a:buClrTx/>
              <a:buSzTx/>
              <a:buNone/>
            </a:pPr>
            <a:r>
              <a:rPr lang="en-US" sz="2600" dirty="0" smtClean="0"/>
              <a:t> </a:t>
            </a:r>
          </a:p>
          <a:p>
            <a:pPr lvl="1" defTabSz="914400">
              <a:spcBef>
                <a:spcPts val="0"/>
              </a:spcBef>
              <a:spcAft>
                <a:spcPts val="0"/>
              </a:spcAft>
              <a:buClrTx/>
              <a:buSzTx/>
            </a:pPr>
            <a:r>
              <a:rPr lang="en-US" sz="2600" dirty="0"/>
              <a:t>A</a:t>
            </a:r>
            <a:r>
              <a:rPr lang="en-US" sz="2600" dirty="0" smtClean="0"/>
              <a:t>cross </a:t>
            </a:r>
            <a:r>
              <a:rPr lang="en-US" sz="2600" dirty="0"/>
              <a:t>all groups, deficits resulted in universal decline in aspects such as daytime fatigue, apathy, feeling drowsy upon waking, concentration issues, fatigue upon awakening, overall weakness, and reduced inclination to put forth effort. </a:t>
            </a:r>
            <a:endParaRPr lang="en-US" sz="26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1140066748"/>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err="1" smtClean="0"/>
              <a:t>SleeP’s</a:t>
            </a:r>
            <a:r>
              <a:rPr lang="en-US" sz="4000" dirty="0" smtClean="0"/>
              <a:t> impact on Academic Engagement</a:t>
            </a:r>
            <a:endParaRPr lang="en-US" sz="4000" dirty="0"/>
          </a:p>
        </p:txBody>
      </p:sp>
      <p:sp>
        <p:nvSpPr>
          <p:cNvPr id="9" name="Content Placeholder 8"/>
          <p:cNvSpPr>
            <a:spLocks noGrp="1"/>
          </p:cNvSpPr>
          <p:nvPr>
            <p:ph idx="1"/>
          </p:nvPr>
        </p:nvSpPr>
        <p:spPr>
          <a:xfrm>
            <a:off x="581192" y="2082800"/>
            <a:ext cx="11029615" cy="4622800"/>
          </a:xfrm>
        </p:spPr>
        <p:txBody>
          <a:bodyPr anchor="t">
            <a:normAutofit fontScale="77500" lnSpcReduction="20000"/>
          </a:bodyPr>
          <a:lstStyle/>
          <a:p>
            <a:r>
              <a:rPr lang="en-US" sz="3200" dirty="0"/>
              <a:t>I</a:t>
            </a:r>
            <a:r>
              <a:rPr lang="en-US" sz="3200" dirty="0" smtClean="0"/>
              <a:t>mpaired </a:t>
            </a:r>
            <a:r>
              <a:rPr lang="en-US" sz="3200" dirty="0"/>
              <a:t>sleep has a myriad of implications in the success and engagement of undergraduate students.  </a:t>
            </a:r>
            <a:endParaRPr lang="en-US" sz="3200" dirty="0" smtClean="0"/>
          </a:p>
          <a:p>
            <a:r>
              <a:rPr lang="en-US" sz="3200" dirty="0" smtClean="0"/>
              <a:t>Most correlated with sleep loss in university students: (</a:t>
            </a:r>
            <a:r>
              <a:rPr lang="en-US" sz="3200" dirty="0" smtClean="0">
                <a:solidFill>
                  <a:schemeClr val="accent2"/>
                </a:solidFill>
              </a:rPr>
              <a:t>Oginska &amp; </a:t>
            </a:r>
            <a:r>
              <a:rPr lang="en-US" sz="3200" dirty="0" err="1" smtClean="0">
                <a:solidFill>
                  <a:schemeClr val="accent2"/>
                </a:solidFill>
              </a:rPr>
              <a:t>Pokorski</a:t>
            </a:r>
            <a:r>
              <a:rPr lang="en-US" sz="3200" dirty="0" smtClean="0"/>
              <a:t>, 2006)</a:t>
            </a:r>
          </a:p>
          <a:p>
            <a:pPr lvl="2"/>
            <a:r>
              <a:rPr lang="en-US" sz="2800" dirty="0" smtClean="0"/>
              <a:t>Feeling fatigued</a:t>
            </a:r>
          </a:p>
          <a:p>
            <a:pPr lvl="2"/>
            <a:r>
              <a:rPr lang="en-US" sz="2800" dirty="0"/>
              <a:t>L</a:t>
            </a:r>
            <a:r>
              <a:rPr lang="en-US" sz="2800" dirty="0" smtClean="0"/>
              <a:t>acking concentration</a:t>
            </a:r>
          </a:p>
          <a:p>
            <a:pPr lvl="2"/>
            <a:r>
              <a:rPr lang="en-US" sz="2800" dirty="0"/>
              <a:t>R</a:t>
            </a:r>
            <a:r>
              <a:rPr lang="en-US" sz="2800" dirty="0" smtClean="0"/>
              <a:t>educed effort</a:t>
            </a:r>
          </a:p>
          <a:p>
            <a:r>
              <a:rPr lang="en-US" sz="3200" dirty="0" smtClean="0"/>
              <a:t>These deficits </a:t>
            </a:r>
            <a:r>
              <a:rPr lang="en-US" sz="3200" dirty="0"/>
              <a:t>may have the greatest impact on the “skills engagement” factor of academic </a:t>
            </a:r>
            <a:r>
              <a:rPr lang="en-US" sz="3200" dirty="0" smtClean="0"/>
              <a:t>engagement:</a:t>
            </a:r>
          </a:p>
          <a:p>
            <a:pPr lvl="2"/>
            <a:r>
              <a:rPr lang="en-US" sz="2800" dirty="0" smtClean="0"/>
              <a:t>“Putting </a:t>
            </a:r>
            <a:r>
              <a:rPr lang="en-US" sz="2800" dirty="0"/>
              <a:t>forth </a:t>
            </a:r>
            <a:r>
              <a:rPr lang="en-US" sz="2800" dirty="0" smtClean="0"/>
              <a:t>effort” </a:t>
            </a:r>
          </a:p>
          <a:p>
            <a:pPr lvl="2"/>
            <a:r>
              <a:rPr lang="en-US" sz="2800" dirty="0" smtClean="0"/>
              <a:t>“</a:t>
            </a:r>
            <a:r>
              <a:rPr lang="en-US" sz="2800" dirty="0"/>
              <a:t>L</a:t>
            </a:r>
            <a:r>
              <a:rPr lang="en-US" sz="2800" dirty="0" smtClean="0"/>
              <a:t>istening </a:t>
            </a:r>
            <a:r>
              <a:rPr lang="en-US" sz="2800" dirty="0"/>
              <a:t>carefully in </a:t>
            </a:r>
            <a:r>
              <a:rPr lang="en-US" sz="2800" dirty="0" smtClean="0"/>
              <a:t>classes” </a:t>
            </a:r>
          </a:p>
          <a:p>
            <a:pPr lvl="2"/>
            <a:r>
              <a:rPr lang="en-US" sz="2800" dirty="0" smtClean="0"/>
              <a:t>“</a:t>
            </a:r>
            <a:r>
              <a:rPr lang="en-US" sz="2800" dirty="0"/>
              <a:t>C</a:t>
            </a:r>
            <a:r>
              <a:rPr lang="en-US" sz="2800" dirty="0" smtClean="0"/>
              <a:t>oming </a:t>
            </a:r>
            <a:r>
              <a:rPr lang="en-US" sz="2800" dirty="0"/>
              <a:t>to class every </a:t>
            </a:r>
            <a:r>
              <a:rPr lang="en-US" sz="2800" dirty="0" smtClean="0"/>
              <a:t>day”  </a:t>
            </a:r>
          </a:p>
        </p:txBody>
      </p:sp>
    </p:spTree>
    <p:extLst>
      <p:ext uri="{BB962C8B-B14F-4D97-AF65-F5344CB8AC3E}">
        <p14:creationId xmlns:p14="http://schemas.microsoft.com/office/powerpoint/2010/main" val="143433775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C28AFC6-B88D-44A9-B54D-F106267A34DB}"/>
              </a:ext>
            </a:extLst>
          </p:cNvPr>
          <p:cNvSpPr>
            <a:spLocks noGrp="1"/>
          </p:cNvSpPr>
          <p:nvPr>
            <p:ph type="title"/>
          </p:nvPr>
        </p:nvSpPr>
        <p:spPr/>
        <p:txBody>
          <a:bodyPr vert="horz" lIns="91440" tIns="45720" rIns="91440" bIns="45720" rtlCol="0" anchor="ctr">
            <a:normAutofit/>
          </a:bodyPr>
          <a:lstStyle/>
          <a:p>
            <a:pPr algn="ctr"/>
            <a:r>
              <a:rPr lang="en-US" sz="3600"/>
              <a:t>Academic Engagement</a:t>
            </a:r>
            <a:endParaRPr lang="en-US"/>
          </a:p>
        </p:txBody>
      </p:sp>
      <p:sp>
        <p:nvSpPr>
          <p:cNvPr id="3" name="Content Placeholder 2">
            <a:extLst>
              <a:ext uri="{FF2B5EF4-FFF2-40B4-BE49-F238E27FC236}">
                <a16:creationId xmlns:a16="http://schemas.microsoft.com/office/drawing/2014/main" xmlns="" id="{40282163-5A20-4A17-9256-D02A2DDCA966}"/>
              </a:ext>
            </a:extLst>
          </p:cNvPr>
          <p:cNvSpPr>
            <a:spLocks noGrp="1"/>
          </p:cNvSpPr>
          <p:nvPr>
            <p:ph idx="1"/>
          </p:nvPr>
        </p:nvSpPr>
        <p:spPr>
          <a:xfrm>
            <a:off x="581025" y="2181225"/>
            <a:ext cx="11029950" cy="4115174"/>
          </a:xfrm>
        </p:spPr>
        <p:txBody>
          <a:bodyPr vert="horz" lIns="91440" tIns="45720" rIns="91440" bIns="45720" rtlCol="0" anchor="t">
            <a:normAutofit fontScale="55000" lnSpcReduction="20000"/>
          </a:bodyPr>
          <a:lstStyle/>
          <a:p>
            <a:pPr marL="305435" indent="-305435"/>
            <a:r>
              <a:rPr lang="en-US" b="1" dirty="0"/>
              <a:t>Definition: Multi-faceted concept</a:t>
            </a:r>
          </a:p>
          <a:p>
            <a:pPr marL="629920" lvl="1" indent="-305435"/>
            <a:endParaRPr lang="en-US" sz="1800" dirty="0"/>
          </a:p>
          <a:p>
            <a:pPr marL="0" indent="0">
              <a:buNone/>
            </a:pPr>
            <a:endParaRPr lang="en-US" dirty="0"/>
          </a:p>
          <a:p>
            <a:pPr marL="305435" indent="-305435"/>
            <a:endParaRPr lang="en-US" dirty="0"/>
          </a:p>
          <a:p>
            <a:pPr marL="305435" indent="-305435"/>
            <a:endParaRPr lang="en-US" dirty="0"/>
          </a:p>
          <a:p>
            <a:pPr marL="305435" indent="-305435"/>
            <a:endParaRPr lang="en-US" dirty="0"/>
          </a:p>
          <a:p>
            <a:pPr marL="305435" indent="-305435"/>
            <a:r>
              <a:rPr lang="en-US" sz="4000" b="1" dirty="0" err="1">
                <a:solidFill>
                  <a:schemeClr val="accent1"/>
                </a:solidFill>
              </a:rPr>
              <a:t>Zepke</a:t>
            </a:r>
            <a:r>
              <a:rPr lang="en-US" sz="4000" b="1" dirty="0">
                <a:solidFill>
                  <a:schemeClr val="accent1"/>
                </a:solidFill>
              </a:rPr>
              <a:t> and Leach (2010) - Meta-analysis evaluated 93 studies from 10 different countries. Study results identified four perspectives on school engagement.</a:t>
            </a:r>
          </a:p>
          <a:p>
            <a:pPr marL="0" indent="0">
              <a:buNone/>
            </a:pPr>
            <a:endParaRPr lang="en-US" sz="4000" dirty="0"/>
          </a:p>
          <a:p>
            <a:pPr marL="305435" indent="-305435"/>
            <a:r>
              <a:rPr lang="en-US" dirty="0"/>
              <a:t>Intrinsic ("micro") versus Extrinsic ("macro") Characteristics</a:t>
            </a:r>
            <a:endParaRPr lang="en-US" dirty="0">
              <a:solidFill>
                <a:schemeClr val="tx1"/>
              </a:solidFill>
            </a:endParaRPr>
          </a:p>
          <a:p>
            <a:pPr marL="629920" lvl="1" indent="-305435"/>
            <a:r>
              <a:rPr lang="en-US" dirty="0"/>
              <a:t>Macro Example: Teacher/Student Relations</a:t>
            </a:r>
          </a:p>
          <a:p>
            <a:pPr marL="629920" lvl="1" indent="-305435"/>
            <a:r>
              <a:rPr lang="en-US" dirty="0"/>
              <a:t>Micro Example: Mood, Motivation, Executive Functioning</a:t>
            </a:r>
          </a:p>
          <a:p>
            <a:pPr marL="324485" lvl="1" indent="0">
              <a:buNone/>
            </a:pPr>
            <a:endParaRPr lang="en-US" dirty="0"/>
          </a:p>
          <a:p>
            <a:pPr marL="305435" indent="-305435"/>
            <a:r>
              <a:rPr lang="en-US" dirty="0"/>
              <a:t>Handelsman et al. (20  ) - Developed inventory of academic engagement called the Student Course Engagement Questionnaire (SCEQ)</a:t>
            </a:r>
          </a:p>
          <a:p>
            <a:pPr marL="629920" lvl="1" indent="-305435"/>
            <a:r>
              <a:rPr lang="en-US" dirty="0">
                <a:solidFill>
                  <a:schemeClr val="tx1"/>
                </a:solidFill>
              </a:rPr>
              <a:t>Evaluated engagement from the micro perspective</a:t>
            </a:r>
          </a:p>
          <a:p>
            <a:pPr marL="629920" lvl="1" indent="-305435"/>
            <a:r>
              <a:rPr lang="en-US" dirty="0">
                <a:solidFill>
                  <a:schemeClr val="tx1"/>
                </a:solidFill>
              </a:rPr>
              <a:t>Identified Four Factors of Student Engagement</a:t>
            </a:r>
          </a:p>
        </p:txBody>
      </p:sp>
      <p:sp>
        <p:nvSpPr>
          <p:cNvPr id="4" name="TextBox 3">
            <a:extLst>
              <a:ext uri="{FF2B5EF4-FFF2-40B4-BE49-F238E27FC236}">
                <a16:creationId xmlns:a16="http://schemas.microsoft.com/office/drawing/2014/main" xmlns="" id="{6E02D647-40F7-4473-AE89-7D33C1E413BF}"/>
              </a:ext>
            </a:extLst>
          </p:cNvPr>
          <p:cNvSpPr txBox="1"/>
          <p:nvPr/>
        </p:nvSpPr>
        <p:spPr>
          <a:xfrm>
            <a:off x="1628775" y="2486025"/>
            <a:ext cx="8461506" cy="830997"/>
          </a:xfrm>
          <a:prstGeom prst="rect">
            <a:avLst/>
          </a:prstGeom>
          <a:ln>
            <a:solidFill>
              <a:schemeClr val="accent2"/>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a:t>Marks (2000): “the attention, interest, investment, and effort students expend in the work of learning. Defined in this way, engagement implies both affective and behavioral participation in the learning experience” (pg. 154-155).</a:t>
            </a:r>
          </a:p>
        </p:txBody>
      </p:sp>
    </p:spTree>
    <p:extLst>
      <p:ext uri="{BB962C8B-B14F-4D97-AF65-F5344CB8AC3E}">
        <p14:creationId xmlns:p14="http://schemas.microsoft.com/office/powerpoint/2010/main" val="265649641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err="1" smtClean="0"/>
              <a:t>SleeP’s</a:t>
            </a:r>
            <a:r>
              <a:rPr lang="en-US" sz="4000" dirty="0" smtClean="0"/>
              <a:t> impact on Academic Engagement</a:t>
            </a:r>
            <a:endParaRPr lang="en-US" sz="4000" dirty="0"/>
          </a:p>
        </p:txBody>
      </p:sp>
      <p:sp>
        <p:nvSpPr>
          <p:cNvPr id="9" name="Content Placeholder 8"/>
          <p:cNvSpPr>
            <a:spLocks noGrp="1"/>
          </p:cNvSpPr>
          <p:nvPr>
            <p:ph idx="1"/>
          </p:nvPr>
        </p:nvSpPr>
        <p:spPr>
          <a:xfrm>
            <a:off x="581192" y="2082800"/>
            <a:ext cx="11029615" cy="4622800"/>
          </a:xfrm>
        </p:spPr>
        <p:txBody>
          <a:bodyPr anchor="t">
            <a:normAutofit fontScale="77500" lnSpcReduction="20000"/>
          </a:bodyPr>
          <a:lstStyle/>
          <a:p>
            <a:r>
              <a:rPr lang="en-US" sz="3200" dirty="0" smtClean="0"/>
              <a:t>Apathy </a:t>
            </a:r>
            <a:r>
              <a:rPr lang="en-US" sz="3200" dirty="0"/>
              <a:t>was correlated with sleep loss in the adolescent group but was not one of the strongest correlates for the (university) student group.  </a:t>
            </a:r>
            <a:endParaRPr lang="en-US" sz="3200" dirty="0" smtClean="0"/>
          </a:p>
          <a:p>
            <a:endParaRPr lang="en-US" sz="3200" dirty="0" smtClean="0"/>
          </a:p>
          <a:p>
            <a:pPr lvl="2"/>
            <a:r>
              <a:rPr lang="en-US" sz="2800" dirty="0" smtClean="0"/>
              <a:t>“</a:t>
            </a:r>
            <a:r>
              <a:rPr lang="en-US" sz="2800" dirty="0"/>
              <a:t>Emotional engagement” is the factor most tied to the concept of apathy with items such as “finding ways to make the course interesting to me.” </a:t>
            </a:r>
            <a:endParaRPr lang="en-US" sz="2800" dirty="0" smtClean="0"/>
          </a:p>
          <a:p>
            <a:pPr lvl="2"/>
            <a:r>
              <a:rPr lang="en-US" sz="2800" dirty="0" smtClean="0"/>
              <a:t>Emotional </a:t>
            </a:r>
            <a:r>
              <a:rPr lang="en-US" sz="2800" dirty="0"/>
              <a:t>engagement may </a:t>
            </a:r>
            <a:r>
              <a:rPr lang="en-US" sz="2800" dirty="0" smtClean="0"/>
              <a:t>be impacted less by sleep loss than other </a:t>
            </a:r>
            <a:r>
              <a:rPr lang="en-US" sz="2800" dirty="0"/>
              <a:t>areas of academic engagement in college students.</a:t>
            </a:r>
            <a:r>
              <a:rPr lang="en-US" sz="2800" i="1" dirty="0"/>
              <a:t> </a:t>
            </a:r>
            <a:endParaRPr lang="en-US" sz="2800" i="1" dirty="0" smtClean="0"/>
          </a:p>
          <a:p>
            <a:pPr lvl="2"/>
            <a:endParaRPr lang="en-US" sz="2800" i="1" dirty="0" smtClean="0"/>
          </a:p>
          <a:p>
            <a:r>
              <a:rPr lang="en-US" sz="3200" dirty="0" smtClean="0"/>
              <a:t>Consequently</a:t>
            </a:r>
            <a:r>
              <a:rPr lang="en-US" sz="3200" dirty="0"/>
              <a:t>, skills engagement characteristics of attendance and active engagement in the form of taking notes, completing homework, and being organized are likely the areas of engagement most influenced by issues with sleep quality and quantity. </a:t>
            </a:r>
          </a:p>
        </p:txBody>
      </p:sp>
    </p:spTree>
    <p:extLst>
      <p:ext uri="{BB962C8B-B14F-4D97-AF65-F5344CB8AC3E}">
        <p14:creationId xmlns:p14="http://schemas.microsoft.com/office/powerpoint/2010/main" val="1654021949"/>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err="1" smtClean="0"/>
              <a:t>SleeP</a:t>
            </a:r>
            <a:r>
              <a:rPr lang="en-US" sz="4000" dirty="0" smtClean="0"/>
              <a:t> Habits in Undergraduates</a:t>
            </a:r>
            <a:endParaRPr lang="en-US" sz="4000" dirty="0"/>
          </a:p>
        </p:txBody>
      </p:sp>
      <p:sp>
        <p:nvSpPr>
          <p:cNvPr id="9" name="Content Placeholder 8"/>
          <p:cNvSpPr>
            <a:spLocks noGrp="1"/>
          </p:cNvSpPr>
          <p:nvPr>
            <p:ph idx="1"/>
          </p:nvPr>
        </p:nvSpPr>
        <p:spPr>
          <a:xfrm>
            <a:off x="581192" y="2180496"/>
            <a:ext cx="11029615" cy="4271104"/>
          </a:xfrm>
        </p:spPr>
        <p:txBody>
          <a:bodyPr anchor="t">
            <a:normAutofit fontScale="77500" lnSpcReduction="20000"/>
          </a:bodyPr>
          <a:lstStyle/>
          <a:p>
            <a:r>
              <a:rPr lang="en-US" sz="2800" dirty="0"/>
              <a:t>Adolescents show a phase shift in their sleeping habits, including later bedtimes and wake </a:t>
            </a:r>
            <a:r>
              <a:rPr lang="en-US" sz="2800" dirty="0" smtClean="0"/>
              <a:t>times</a:t>
            </a:r>
            <a:r>
              <a:rPr lang="en-US" sz="2800" dirty="0"/>
              <a:t> </a:t>
            </a:r>
            <a:r>
              <a:rPr lang="en-US" sz="1900" dirty="0" smtClean="0"/>
              <a:t>(</a:t>
            </a:r>
            <a:r>
              <a:rPr lang="en-US" sz="1900" dirty="0" smtClean="0">
                <a:solidFill>
                  <a:schemeClr val="accent2"/>
                </a:solidFill>
              </a:rPr>
              <a:t>Brown </a:t>
            </a:r>
            <a:r>
              <a:rPr lang="en-US" sz="1900" dirty="0">
                <a:solidFill>
                  <a:schemeClr val="accent2"/>
                </a:solidFill>
              </a:rPr>
              <a:t>et al., 2001; Crowley, </a:t>
            </a:r>
            <a:r>
              <a:rPr lang="en-US" sz="1900" dirty="0" err="1">
                <a:solidFill>
                  <a:schemeClr val="accent2"/>
                </a:solidFill>
              </a:rPr>
              <a:t>Acebo</a:t>
            </a:r>
            <a:r>
              <a:rPr lang="en-US" sz="1900" dirty="0">
                <a:solidFill>
                  <a:schemeClr val="accent2"/>
                </a:solidFill>
              </a:rPr>
              <a:t>, &amp; </a:t>
            </a:r>
            <a:r>
              <a:rPr lang="en-US" sz="1900" dirty="0" err="1">
                <a:solidFill>
                  <a:schemeClr val="accent2"/>
                </a:solidFill>
              </a:rPr>
              <a:t>Carskadon</a:t>
            </a:r>
            <a:r>
              <a:rPr lang="en-US" sz="1900" dirty="0">
                <a:solidFill>
                  <a:schemeClr val="accent2"/>
                </a:solidFill>
              </a:rPr>
              <a:t>, 2007</a:t>
            </a:r>
            <a:r>
              <a:rPr lang="en-US" sz="1900" dirty="0"/>
              <a:t>)</a:t>
            </a:r>
            <a:r>
              <a:rPr lang="en-US" sz="2800" dirty="0"/>
              <a:t>.  </a:t>
            </a:r>
            <a:endParaRPr lang="en-US" sz="2800" dirty="0" smtClean="0"/>
          </a:p>
          <a:p>
            <a:endParaRPr lang="en-US" sz="2800" dirty="0" smtClean="0"/>
          </a:p>
          <a:p>
            <a:r>
              <a:rPr lang="en-US" sz="2800" dirty="0" smtClean="0"/>
              <a:t>Undergraduate students </a:t>
            </a:r>
            <a:r>
              <a:rPr lang="en-US" sz="2800" dirty="0"/>
              <a:t>show a pattern of reduced sleep quantity and quality </a:t>
            </a:r>
            <a:r>
              <a:rPr lang="en-US" sz="1900" dirty="0"/>
              <a:t>(</a:t>
            </a:r>
            <a:r>
              <a:rPr lang="en-US" sz="1900" dirty="0">
                <a:solidFill>
                  <a:schemeClr val="accent2"/>
                </a:solidFill>
              </a:rPr>
              <a:t>Gaultney, 2010; Gilbert &amp; Weaver, </a:t>
            </a:r>
            <a:r>
              <a:rPr lang="en-US" sz="1900" dirty="0" smtClean="0">
                <a:solidFill>
                  <a:schemeClr val="accent2"/>
                </a:solidFill>
              </a:rPr>
              <a:t>2010</a:t>
            </a:r>
            <a:r>
              <a:rPr lang="en-US" sz="1900" dirty="0" smtClean="0"/>
              <a:t>). </a:t>
            </a:r>
          </a:p>
          <a:p>
            <a:endParaRPr lang="en-US" sz="2000" dirty="0" smtClean="0">
              <a:solidFill>
                <a:schemeClr val="accent2"/>
              </a:solidFill>
            </a:endParaRPr>
          </a:p>
          <a:p>
            <a:r>
              <a:rPr lang="en-US" sz="2800" dirty="0" smtClean="0">
                <a:solidFill>
                  <a:schemeClr val="accent2"/>
                </a:solidFill>
              </a:rPr>
              <a:t>Gaultney</a:t>
            </a:r>
            <a:r>
              <a:rPr lang="en-US" sz="2800" b="1" dirty="0" smtClean="0">
                <a:solidFill>
                  <a:schemeClr val="accent2"/>
                </a:solidFill>
              </a:rPr>
              <a:t> </a:t>
            </a:r>
            <a:r>
              <a:rPr lang="en-US" sz="2800" b="1" dirty="0"/>
              <a:t>(</a:t>
            </a:r>
            <a:r>
              <a:rPr lang="en-US" sz="2800" dirty="0"/>
              <a:t>2010) examined sleep disorders in college students and found that 27% of students showed a risk for a sleep disorder and those students were more likely to have GPAs that fell in the range of academic jeopardy.  </a:t>
            </a:r>
          </a:p>
          <a:p>
            <a:endParaRPr lang="en-US" sz="2800" dirty="0" smtClean="0"/>
          </a:p>
          <a:p>
            <a:r>
              <a:rPr lang="en-US" sz="2800" dirty="0" smtClean="0"/>
              <a:t>Researchers </a:t>
            </a:r>
            <a:r>
              <a:rPr lang="en-US" sz="2800" dirty="0"/>
              <a:t>saw improvements in the sleep length, latency, and other sleep practices of university students participating in a simple sleep education intervention. </a:t>
            </a:r>
            <a:r>
              <a:rPr lang="en-US" dirty="0"/>
              <a:t>(</a:t>
            </a:r>
            <a:r>
              <a:rPr lang="en-US" sz="1900" dirty="0" smtClean="0">
                <a:solidFill>
                  <a:schemeClr val="accent2"/>
                </a:solidFill>
              </a:rPr>
              <a:t>Orzech</a:t>
            </a:r>
            <a:r>
              <a:rPr lang="en-US" sz="1900" dirty="0">
                <a:solidFill>
                  <a:schemeClr val="accent2"/>
                </a:solidFill>
              </a:rPr>
              <a:t>, </a:t>
            </a:r>
            <a:r>
              <a:rPr lang="en-US" sz="1900" dirty="0" err="1">
                <a:solidFill>
                  <a:schemeClr val="accent2"/>
                </a:solidFill>
              </a:rPr>
              <a:t>Salafsky</a:t>
            </a:r>
            <a:r>
              <a:rPr lang="en-US" sz="1900" dirty="0">
                <a:solidFill>
                  <a:schemeClr val="accent2"/>
                </a:solidFill>
              </a:rPr>
              <a:t>, &amp; Hamilton </a:t>
            </a:r>
            <a:r>
              <a:rPr lang="en-US" sz="1900" dirty="0" smtClean="0">
                <a:solidFill>
                  <a:schemeClr val="accent2"/>
                </a:solidFill>
              </a:rPr>
              <a:t>2011</a:t>
            </a:r>
            <a:r>
              <a:rPr lang="en-US" sz="1900" dirty="0" smtClean="0">
                <a:solidFill>
                  <a:schemeClr val="tx1"/>
                </a:solidFill>
              </a:rPr>
              <a:t>).</a:t>
            </a:r>
          </a:p>
          <a:p>
            <a:endParaRPr lang="en-US" sz="19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99698376"/>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err="1" smtClean="0"/>
              <a:t>SleeP</a:t>
            </a:r>
            <a:r>
              <a:rPr lang="en-US" sz="4000" dirty="0" smtClean="0"/>
              <a:t> Habits </a:t>
            </a:r>
            <a:endParaRPr lang="en-US" sz="4000" dirty="0"/>
          </a:p>
        </p:txBody>
      </p:sp>
      <p:sp>
        <p:nvSpPr>
          <p:cNvPr id="9" name="Content Placeholder 8"/>
          <p:cNvSpPr>
            <a:spLocks noGrp="1"/>
          </p:cNvSpPr>
          <p:nvPr>
            <p:ph idx="1"/>
          </p:nvPr>
        </p:nvSpPr>
        <p:spPr>
          <a:xfrm>
            <a:off x="581192" y="2180496"/>
            <a:ext cx="11029615" cy="4271104"/>
          </a:xfrm>
        </p:spPr>
        <p:txBody>
          <a:bodyPr anchor="t">
            <a:normAutofit/>
          </a:bodyPr>
          <a:lstStyle/>
          <a:p>
            <a:r>
              <a:rPr lang="en-US" sz="2800" dirty="0" smtClean="0"/>
              <a:t>Sleep deprived </a:t>
            </a:r>
            <a:r>
              <a:rPr lang="en-US" sz="2800" dirty="0"/>
              <a:t>students </a:t>
            </a:r>
            <a:r>
              <a:rPr lang="en-US" sz="2800" dirty="0" smtClean="0"/>
              <a:t>do not show good knowledge of their functioning </a:t>
            </a:r>
            <a:r>
              <a:rPr lang="en-US" dirty="0" smtClean="0"/>
              <a:t>(</a:t>
            </a:r>
            <a:r>
              <a:rPr lang="en-US" dirty="0" smtClean="0">
                <a:solidFill>
                  <a:schemeClr val="accent2"/>
                </a:solidFill>
              </a:rPr>
              <a:t>Pilcher </a:t>
            </a:r>
            <a:r>
              <a:rPr lang="en-US" dirty="0">
                <a:solidFill>
                  <a:schemeClr val="accent2"/>
                </a:solidFill>
              </a:rPr>
              <a:t>&amp; Walters, 1997</a:t>
            </a:r>
            <a:r>
              <a:rPr lang="en-US" dirty="0"/>
              <a:t>).  </a:t>
            </a:r>
            <a:endParaRPr lang="en-US" dirty="0" smtClean="0"/>
          </a:p>
          <a:p>
            <a:endParaRPr lang="en-US" dirty="0" smtClean="0"/>
          </a:p>
          <a:p>
            <a:r>
              <a:rPr lang="en-US" sz="2800" dirty="0"/>
              <a:t>I</a:t>
            </a:r>
            <a:r>
              <a:rPr lang="en-US" sz="2800" dirty="0" smtClean="0"/>
              <a:t>t </a:t>
            </a:r>
            <a:r>
              <a:rPr lang="en-US" sz="2800" dirty="0"/>
              <a:t>is important to teach and reinforce healthy sleeping habits for these students </a:t>
            </a:r>
            <a:r>
              <a:rPr lang="en-US" dirty="0"/>
              <a:t>(</a:t>
            </a:r>
            <a:r>
              <a:rPr lang="en-US" dirty="0">
                <a:solidFill>
                  <a:schemeClr val="accent2"/>
                </a:solidFill>
              </a:rPr>
              <a:t>Brown &amp; </a:t>
            </a:r>
            <a:r>
              <a:rPr lang="en-US" dirty="0" err="1">
                <a:solidFill>
                  <a:schemeClr val="accent2"/>
                </a:solidFill>
              </a:rPr>
              <a:t>Bulboltz</a:t>
            </a:r>
            <a:r>
              <a:rPr lang="en-US" dirty="0">
                <a:solidFill>
                  <a:schemeClr val="accent2"/>
                </a:solidFill>
              </a:rPr>
              <a:t>, 2002</a:t>
            </a:r>
            <a:r>
              <a:rPr lang="en-US" dirty="0"/>
              <a:t>). </a:t>
            </a:r>
            <a:endParaRPr lang="en-US" dirty="0" smtClean="0"/>
          </a:p>
          <a:p>
            <a:endParaRPr lang="en-US" dirty="0" smtClean="0"/>
          </a:p>
          <a:p>
            <a:r>
              <a:rPr lang="en-US" sz="2800" dirty="0" smtClean="0"/>
              <a:t>Students </a:t>
            </a:r>
            <a:r>
              <a:rPr lang="en-US" sz="2800" dirty="0"/>
              <a:t>with misperceptions of positive sleep behaviors are more likely to have more impaired sleep habits </a:t>
            </a:r>
            <a:r>
              <a:rPr lang="en-US" dirty="0"/>
              <a:t>(</a:t>
            </a:r>
            <a:r>
              <a:rPr lang="en-US" dirty="0">
                <a:solidFill>
                  <a:schemeClr val="accent2"/>
                </a:solidFill>
              </a:rPr>
              <a:t>Hicks, Lucero-Gorman, &amp; Bautista, 1999</a:t>
            </a:r>
            <a:r>
              <a:rPr lang="en-US" dirty="0"/>
              <a:t>). </a:t>
            </a:r>
            <a:endParaRPr lang="en-US"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44252718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Sleep Hygiene</a:t>
            </a:r>
            <a:endParaRPr lang="en-US" sz="4000" dirty="0"/>
          </a:p>
        </p:txBody>
      </p:sp>
      <p:sp>
        <p:nvSpPr>
          <p:cNvPr id="9" name="Content Placeholder 8"/>
          <p:cNvSpPr>
            <a:spLocks noGrp="1"/>
          </p:cNvSpPr>
          <p:nvPr>
            <p:ph idx="1"/>
          </p:nvPr>
        </p:nvSpPr>
        <p:spPr/>
        <p:txBody>
          <a:bodyPr anchor="ctr">
            <a:normAutofit/>
          </a:bodyPr>
          <a:lstStyle/>
          <a:p>
            <a:pPr marL="0" indent="0" algn="ctr">
              <a:buNone/>
            </a:pPr>
            <a:r>
              <a:rPr lang="en-US" sz="3200" dirty="0" smtClean="0"/>
              <a:t>Sleep Hygiene (SH) are behaviors </a:t>
            </a:r>
            <a:r>
              <a:rPr lang="en-US" sz="3200" dirty="0"/>
              <a:t>related to improved sleep conditions as well as sleep quantity and quality.</a:t>
            </a:r>
            <a:r>
              <a:rPr lang="en-US" sz="3200" dirty="0" smtClean="0"/>
              <a:t> </a:t>
            </a:r>
            <a:endParaRPr lang="en-US" sz="3200" dirty="0"/>
          </a:p>
        </p:txBody>
      </p:sp>
    </p:spTree>
    <p:extLst>
      <p:ext uri="{BB962C8B-B14F-4D97-AF65-F5344CB8AC3E}">
        <p14:creationId xmlns:p14="http://schemas.microsoft.com/office/powerpoint/2010/main" val="938943188"/>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Sleep Hygiene</a:t>
            </a:r>
            <a:endParaRPr lang="en-US" sz="4000" dirty="0"/>
          </a:p>
        </p:txBody>
      </p:sp>
      <p:sp>
        <p:nvSpPr>
          <p:cNvPr id="9" name="Content Placeholder 8"/>
          <p:cNvSpPr>
            <a:spLocks noGrp="1"/>
          </p:cNvSpPr>
          <p:nvPr>
            <p:ph idx="1"/>
          </p:nvPr>
        </p:nvSpPr>
        <p:spPr>
          <a:xfrm>
            <a:off x="581192" y="2180496"/>
            <a:ext cx="11029615" cy="4385404"/>
          </a:xfrm>
        </p:spPr>
        <p:txBody>
          <a:bodyPr anchor="t">
            <a:normAutofit fontScale="70000" lnSpcReduction="2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2800" dirty="0" smtClean="0"/>
              <a:t>Includes (</a:t>
            </a:r>
            <a:r>
              <a:rPr lang="en-US" sz="2800" dirty="0" err="1" smtClean="0"/>
              <a:t>Stepanski</a:t>
            </a:r>
            <a:r>
              <a:rPr lang="en-US" sz="2800" dirty="0" smtClean="0"/>
              <a:t> &amp; Wyatt, 2003):</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r>
              <a:rPr lang="en-US" sz="2400" dirty="0">
                <a:solidFill>
                  <a:schemeClr val="accent2"/>
                </a:solidFill>
              </a:rPr>
              <a:t>C</a:t>
            </a:r>
            <a:r>
              <a:rPr lang="en-US" sz="2400" dirty="0" smtClean="0">
                <a:solidFill>
                  <a:schemeClr val="accent2"/>
                </a:solidFill>
              </a:rPr>
              <a:t>onsistent/variable </a:t>
            </a:r>
            <a:r>
              <a:rPr lang="en-US" sz="2400" dirty="0">
                <a:solidFill>
                  <a:schemeClr val="accent2"/>
                </a:solidFill>
              </a:rPr>
              <a:t>sleep </a:t>
            </a:r>
            <a:r>
              <a:rPr lang="en-US" sz="2400" dirty="0" smtClean="0">
                <a:solidFill>
                  <a:schemeClr val="accent2"/>
                </a:solidFill>
              </a:rPr>
              <a:t>bedtimes/waking</a:t>
            </a:r>
          </a:p>
          <a:p>
            <a:pPr lvl="2" defTabSz="914400">
              <a:spcBef>
                <a:spcPts val="0"/>
              </a:spcBef>
              <a:spcAft>
                <a:spcPts val="0"/>
              </a:spcAft>
              <a:buClrTx/>
              <a:buSzTx/>
            </a:pPr>
            <a:endParaRPr lang="en-US" sz="2400" dirty="0" smtClean="0">
              <a:solidFill>
                <a:schemeClr val="accent2"/>
              </a:solidFill>
            </a:endParaRPr>
          </a:p>
          <a:p>
            <a:pPr lvl="2" defTabSz="914400">
              <a:spcBef>
                <a:spcPts val="0"/>
              </a:spcBef>
              <a:spcAft>
                <a:spcPts val="0"/>
              </a:spcAft>
              <a:buClrTx/>
              <a:buSzTx/>
            </a:pPr>
            <a:r>
              <a:rPr lang="en-US" sz="2400" dirty="0">
                <a:solidFill>
                  <a:schemeClr val="accent2"/>
                </a:solidFill>
              </a:rPr>
              <a:t>L</a:t>
            </a:r>
            <a:r>
              <a:rPr lang="en-US" sz="2400" dirty="0" smtClean="0">
                <a:solidFill>
                  <a:schemeClr val="accent2"/>
                </a:solidFill>
              </a:rPr>
              <a:t>ight </a:t>
            </a:r>
            <a:r>
              <a:rPr lang="en-US" sz="2400" dirty="0">
                <a:solidFill>
                  <a:schemeClr val="accent2"/>
                </a:solidFill>
              </a:rPr>
              <a:t>and noise </a:t>
            </a:r>
            <a:r>
              <a:rPr lang="en-US" sz="2400" dirty="0" smtClean="0">
                <a:solidFill>
                  <a:schemeClr val="accent2"/>
                </a:solidFill>
              </a:rPr>
              <a:t>conditions</a:t>
            </a:r>
          </a:p>
          <a:p>
            <a:pPr lvl="2" defTabSz="914400">
              <a:spcBef>
                <a:spcPts val="0"/>
              </a:spcBef>
              <a:spcAft>
                <a:spcPts val="0"/>
              </a:spcAft>
              <a:buClrTx/>
              <a:buSzTx/>
            </a:pPr>
            <a:endParaRPr lang="en-US" sz="2400" dirty="0" smtClean="0">
              <a:solidFill>
                <a:schemeClr val="accent2"/>
              </a:solidFill>
            </a:endParaRPr>
          </a:p>
          <a:p>
            <a:pPr lvl="2" defTabSz="914400">
              <a:spcBef>
                <a:spcPts val="0"/>
              </a:spcBef>
              <a:spcAft>
                <a:spcPts val="0"/>
              </a:spcAft>
              <a:buClrTx/>
              <a:buSzTx/>
            </a:pPr>
            <a:r>
              <a:rPr lang="en-US" sz="2400" dirty="0">
                <a:solidFill>
                  <a:schemeClr val="accent2"/>
                </a:solidFill>
              </a:rPr>
              <a:t>N</a:t>
            </a:r>
            <a:r>
              <a:rPr lang="en-US" sz="2400" dirty="0" smtClean="0">
                <a:solidFill>
                  <a:schemeClr val="accent2"/>
                </a:solidFill>
              </a:rPr>
              <a:t>aps/homeostatic pressure</a:t>
            </a:r>
          </a:p>
          <a:p>
            <a:pPr lvl="2" defTabSz="914400">
              <a:spcBef>
                <a:spcPts val="0"/>
              </a:spcBef>
              <a:spcAft>
                <a:spcPts val="0"/>
              </a:spcAft>
              <a:buClrTx/>
              <a:buSzTx/>
            </a:pPr>
            <a:endParaRPr lang="en-US" sz="2400" dirty="0" smtClean="0">
              <a:solidFill>
                <a:schemeClr val="accent2"/>
              </a:solidFill>
            </a:endParaRPr>
          </a:p>
          <a:p>
            <a:pPr lvl="2" defTabSz="914400">
              <a:spcBef>
                <a:spcPts val="0"/>
              </a:spcBef>
              <a:spcAft>
                <a:spcPts val="0"/>
              </a:spcAft>
              <a:buClrTx/>
              <a:buSzTx/>
            </a:pPr>
            <a:r>
              <a:rPr lang="en-US" sz="2400" dirty="0">
                <a:solidFill>
                  <a:schemeClr val="accent2"/>
                </a:solidFill>
              </a:rPr>
              <a:t>I</a:t>
            </a:r>
            <a:r>
              <a:rPr lang="en-US" sz="2400" dirty="0" smtClean="0">
                <a:solidFill>
                  <a:schemeClr val="accent2"/>
                </a:solidFill>
              </a:rPr>
              <a:t>mpact </a:t>
            </a:r>
            <a:r>
              <a:rPr lang="en-US" sz="2400" dirty="0">
                <a:solidFill>
                  <a:schemeClr val="accent2"/>
                </a:solidFill>
              </a:rPr>
              <a:t>of stimulants/depressives including alcohol, caffeine, and prescription </a:t>
            </a:r>
            <a:r>
              <a:rPr lang="en-US" sz="2400" dirty="0" smtClean="0">
                <a:solidFill>
                  <a:schemeClr val="accent2"/>
                </a:solidFill>
              </a:rPr>
              <a:t>medications</a:t>
            </a:r>
          </a:p>
          <a:p>
            <a:pPr lvl="2" defTabSz="914400">
              <a:spcBef>
                <a:spcPts val="0"/>
              </a:spcBef>
              <a:spcAft>
                <a:spcPts val="0"/>
              </a:spcAft>
              <a:buClrTx/>
              <a:buSzTx/>
            </a:pPr>
            <a:endParaRPr lang="en-US" sz="2400" dirty="0" smtClean="0">
              <a:solidFill>
                <a:schemeClr val="accent2"/>
              </a:solidFill>
            </a:endParaRPr>
          </a:p>
          <a:p>
            <a:pPr lvl="2" defTabSz="914400">
              <a:spcBef>
                <a:spcPts val="0"/>
              </a:spcBef>
              <a:spcAft>
                <a:spcPts val="0"/>
              </a:spcAft>
              <a:buClrTx/>
              <a:buSzTx/>
            </a:pPr>
            <a:r>
              <a:rPr lang="en-US" sz="2400" dirty="0">
                <a:solidFill>
                  <a:schemeClr val="accent2"/>
                </a:solidFill>
              </a:rPr>
              <a:t>E</a:t>
            </a:r>
            <a:r>
              <a:rPr lang="en-US" sz="2400" dirty="0" smtClean="0">
                <a:solidFill>
                  <a:schemeClr val="accent2"/>
                </a:solidFill>
              </a:rPr>
              <a:t>xercising </a:t>
            </a:r>
            <a:r>
              <a:rPr lang="en-US" sz="2400" dirty="0">
                <a:solidFill>
                  <a:schemeClr val="accent2"/>
                </a:solidFill>
              </a:rPr>
              <a:t>close to bed </a:t>
            </a:r>
            <a:r>
              <a:rPr lang="en-US" sz="2400" dirty="0" smtClean="0">
                <a:solidFill>
                  <a:schemeClr val="accent2"/>
                </a:solidFill>
              </a:rPr>
              <a:t>time</a:t>
            </a:r>
          </a:p>
          <a:p>
            <a:pPr marL="630000" lvl="2" indent="0" defTabSz="914400">
              <a:spcBef>
                <a:spcPts val="0"/>
              </a:spcBef>
              <a:spcAft>
                <a:spcPts val="0"/>
              </a:spcAft>
              <a:buClrTx/>
              <a:buSzTx/>
              <a:buNone/>
            </a:pPr>
            <a:r>
              <a:rPr lang="en-US" sz="2400" dirty="0" smtClean="0">
                <a:solidFill>
                  <a:schemeClr val="accent2"/>
                </a:solidFill>
              </a:rPr>
              <a:t> </a:t>
            </a:r>
          </a:p>
          <a:p>
            <a:pPr lvl="2" defTabSz="914400">
              <a:spcBef>
                <a:spcPts val="0"/>
              </a:spcBef>
              <a:spcAft>
                <a:spcPts val="0"/>
              </a:spcAft>
              <a:buClrTx/>
              <a:buSzTx/>
            </a:pPr>
            <a:r>
              <a:rPr lang="en-US" sz="2400" dirty="0">
                <a:solidFill>
                  <a:schemeClr val="accent2"/>
                </a:solidFill>
              </a:rPr>
              <a:t>S</a:t>
            </a:r>
            <a:r>
              <a:rPr lang="en-US" sz="2400" dirty="0" smtClean="0">
                <a:solidFill>
                  <a:schemeClr val="accent2"/>
                </a:solidFill>
              </a:rPr>
              <a:t>pending </a:t>
            </a:r>
            <a:r>
              <a:rPr lang="en-US" sz="2400" dirty="0">
                <a:solidFill>
                  <a:schemeClr val="accent2"/>
                </a:solidFill>
              </a:rPr>
              <a:t>time in bed while not sleeping, for example, watching television, reading, etc</a:t>
            </a:r>
            <a:r>
              <a:rPr lang="en-US" sz="2400" dirty="0" smtClean="0">
                <a:solidFill>
                  <a:schemeClr val="accent2"/>
                </a:solidFill>
              </a:rPr>
              <a:t>.</a:t>
            </a:r>
          </a:p>
          <a:p>
            <a:pPr lvl="2" defTabSz="914400">
              <a:spcBef>
                <a:spcPts val="0"/>
              </a:spcBef>
              <a:spcAft>
                <a:spcPts val="0"/>
              </a:spcAft>
              <a:buClrTx/>
              <a:buSzTx/>
            </a:pPr>
            <a:endParaRPr lang="en-US" sz="2400" dirty="0" smtClean="0">
              <a:solidFill>
                <a:schemeClr val="accent2"/>
              </a:solidFill>
            </a:endParaRPr>
          </a:p>
          <a:p>
            <a:pPr lvl="2" defTabSz="914400">
              <a:spcBef>
                <a:spcPts val="0"/>
              </a:spcBef>
              <a:spcAft>
                <a:spcPts val="0"/>
              </a:spcAft>
              <a:buClrTx/>
              <a:buSzTx/>
            </a:pPr>
            <a:r>
              <a:rPr lang="en-US" sz="2400" dirty="0">
                <a:solidFill>
                  <a:schemeClr val="accent2"/>
                </a:solidFill>
              </a:rPr>
              <a:t>P</a:t>
            </a:r>
            <a:r>
              <a:rPr lang="en-US" sz="2400" dirty="0" smtClean="0">
                <a:solidFill>
                  <a:schemeClr val="accent2"/>
                </a:solidFill>
              </a:rPr>
              <a:t>erforming </a:t>
            </a:r>
            <a:r>
              <a:rPr lang="en-US" sz="2400" dirty="0">
                <a:solidFill>
                  <a:schemeClr val="accent2"/>
                </a:solidFill>
              </a:rPr>
              <a:t>mental activities, planning, etc. in bed or just before </a:t>
            </a:r>
            <a:r>
              <a:rPr lang="en-US" sz="2400" dirty="0" smtClean="0">
                <a:solidFill>
                  <a:schemeClr val="accent2"/>
                </a:solidFill>
              </a:rPr>
              <a:t>bedtime</a:t>
            </a:r>
          </a:p>
          <a:p>
            <a:pPr lvl="2" defTabSz="914400">
              <a:spcBef>
                <a:spcPts val="0"/>
              </a:spcBef>
              <a:spcAft>
                <a:spcPts val="0"/>
              </a:spcAft>
              <a:buClrTx/>
              <a:buSzTx/>
            </a:pPr>
            <a:endParaRPr lang="en-US" sz="2400" dirty="0" smtClean="0">
              <a:solidFill>
                <a:schemeClr val="accent2"/>
              </a:solidFill>
            </a:endParaRPr>
          </a:p>
          <a:p>
            <a:pPr lvl="2" defTabSz="914400">
              <a:spcBef>
                <a:spcPts val="0"/>
              </a:spcBef>
              <a:spcAft>
                <a:spcPts val="0"/>
              </a:spcAft>
              <a:buClrTx/>
              <a:buSzTx/>
            </a:pPr>
            <a:r>
              <a:rPr lang="en-US" sz="2400" dirty="0" smtClean="0">
                <a:solidFill>
                  <a:schemeClr val="accent2"/>
                </a:solidFill>
              </a:rPr>
              <a:t>Using electronics before bedtime (those emitting blue light)</a:t>
            </a:r>
          </a:p>
          <a:p>
            <a:pPr marL="630000" lvl="2" indent="0" defTabSz="914400">
              <a:spcBef>
                <a:spcPts val="0"/>
              </a:spcBef>
              <a:spcAft>
                <a:spcPts val="0"/>
              </a:spcAft>
              <a:buClrTx/>
              <a:buSzTx/>
              <a:buNone/>
            </a:pPr>
            <a:r>
              <a:rPr lang="en-US" sz="2400" dirty="0" smtClean="0">
                <a:solidFill>
                  <a:schemeClr val="accent2"/>
                </a:solidFill>
              </a:rPr>
              <a:t> </a:t>
            </a:r>
          </a:p>
          <a:p>
            <a:pPr lvl="2" defTabSz="914400">
              <a:spcBef>
                <a:spcPts val="0"/>
              </a:spcBef>
              <a:spcAft>
                <a:spcPts val="0"/>
              </a:spcAft>
              <a:buClrTx/>
              <a:buSzTx/>
            </a:pPr>
            <a:r>
              <a:rPr lang="en-US" sz="2400" dirty="0">
                <a:solidFill>
                  <a:schemeClr val="accent2"/>
                </a:solidFill>
              </a:rPr>
              <a:t>P</a:t>
            </a:r>
            <a:r>
              <a:rPr lang="en-US" sz="2400" dirty="0" smtClean="0">
                <a:solidFill>
                  <a:schemeClr val="accent2"/>
                </a:solidFill>
              </a:rPr>
              <a:t>oor </a:t>
            </a:r>
            <a:r>
              <a:rPr lang="en-US" sz="2400" dirty="0">
                <a:solidFill>
                  <a:schemeClr val="accent2"/>
                </a:solidFill>
              </a:rPr>
              <a:t>sleep </a:t>
            </a:r>
            <a:r>
              <a:rPr lang="en-US" sz="2400" dirty="0" smtClean="0">
                <a:solidFill>
                  <a:schemeClr val="accent2"/>
                </a:solidFill>
              </a:rPr>
              <a:t>conditions/bedding </a:t>
            </a:r>
            <a:endParaRPr lang="en-US" sz="2400" dirty="0">
              <a:solidFill>
                <a:schemeClr val="accent2"/>
              </a:solidFill>
            </a:endParaRPr>
          </a:p>
        </p:txBody>
      </p:sp>
    </p:spTree>
    <p:extLst>
      <p:ext uri="{BB962C8B-B14F-4D97-AF65-F5344CB8AC3E}">
        <p14:creationId xmlns:p14="http://schemas.microsoft.com/office/powerpoint/2010/main" val="849318543"/>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Sleep Hygiene</a:t>
            </a:r>
            <a:endParaRPr lang="en-US" sz="4000" dirty="0"/>
          </a:p>
        </p:txBody>
      </p:sp>
      <p:sp>
        <p:nvSpPr>
          <p:cNvPr id="9" name="Content Placeholder 8"/>
          <p:cNvSpPr>
            <a:spLocks noGrp="1"/>
          </p:cNvSpPr>
          <p:nvPr>
            <p:ph idx="1"/>
          </p:nvPr>
        </p:nvSpPr>
        <p:spPr>
          <a:xfrm>
            <a:off x="581192" y="2180496"/>
            <a:ext cx="11029615" cy="4220304"/>
          </a:xfrm>
        </p:spPr>
        <p:txBody>
          <a:bodyPr anchor="t">
            <a:normAutofit fontScale="77500" lnSpcReduction="20000"/>
          </a:bodyPr>
          <a:lstStyle/>
          <a:p>
            <a:pPr marL="0" indent="0">
              <a:buNone/>
            </a:pPr>
            <a:r>
              <a:rPr lang="en-US" sz="3200" dirty="0" smtClean="0"/>
              <a:t>Research:</a:t>
            </a:r>
          </a:p>
          <a:p>
            <a:pPr marL="0" indent="0">
              <a:buNone/>
            </a:pPr>
            <a:r>
              <a:rPr lang="en-US" sz="3200" dirty="0" smtClean="0">
                <a:solidFill>
                  <a:schemeClr val="accent1"/>
                </a:solidFill>
              </a:rPr>
              <a:t>Mindell</a:t>
            </a:r>
            <a:r>
              <a:rPr lang="en-US" sz="3200" dirty="0">
                <a:solidFill>
                  <a:schemeClr val="accent1"/>
                </a:solidFill>
              </a:rPr>
              <a:t>, Meltzer, </a:t>
            </a:r>
            <a:r>
              <a:rPr lang="en-US" sz="3200" dirty="0" err="1">
                <a:solidFill>
                  <a:schemeClr val="accent1"/>
                </a:solidFill>
              </a:rPr>
              <a:t>Carskadon</a:t>
            </a:r>
            <a:r>
              <a:rPr lang="en-US" sz="3200" dirty="0">
                <a:solidFill>
                  <a:schemeClr val="accent1"/>
                </a:solidFill>
              </a:rPr>
              <a:t>, and </a:t>
            </a:r>
            <a:r>
              <a:rPr lang="en-US" sz="3200" dirty="0" err="1">
                <a:solidFill>
                  <a:schemeClr val="accent1"/>
                </a:solidFill>
              </a:rPr>
              <a:t>Chervin</a:t>
            </a:r>
            <a:r>
              <a:rPr lang="en-US" sz="3200" dirty="0">
                <a:solidFill>
                  <a:schemeClr val="accent1"/>
                </a:solidFill>
              </a:rPr>
              <a:t> </a:t>
            </a:r>
            <a:r>
              <a:rPr lang="en-US" sz="3200" dirty="0"/>
              <a:t>(2009</a:t>
            </a:r>
            <a:r>
              <a:rPr lang="en-US" sz="3200" dirty="0" smtClean="0"/>
              <a:t>): </a:t>
            </a:r>
          </a:p>
          <a:p>
            <a:pPr lvl="1"/>
            <a:r>
              <a:rPr lang="en-US" sz="3000" dirty="0" smtClean="0"/>
              <a:t>Poor </a:t>
            </a:r>
            <a:r>
              <a:rPr lang="en-US" sz="3000" dirty="0"/>
              <a:t>sleep hygiene practices were associated with reduced sleep quantity and quality</a:t>
            </a:r>
            <a:r>
              <a:rPr lang="en-US" sz="3000" dirty="0" smtClean="0"/>
              <a:t>. </a:t>
            </a:r>
            <a:r>
              <a:rPr lang="en-US" sz="3200" dirty="0" smtClean="0"/>
              <a:t>(in </a:t>
            </a:r>
            <a:r>
              <a:rPr lang="en-US" sz="3200" dirty="0"/>
              <a:t>infants and </a:t>
            </a:r>
            <a:r>
              <a:rPr lang="en-US" sz="3200" dirty="0" smtClean="0"/>
              <a:t>children). </a:t>
            </a:r>
            <a:endParaRPr lang="en-US" sz="3000" dirty="0" smtClean="0"/>
          </a:p>
          <a:p>
            <a:pPr lvl="1"/>
            <a:r>
              <a:rPr lang="en-US" sz="3000" dirty="0" smtClean="0"/>
              <a:t>Late </a:t>
            </a:r>
            <a:r>
              <a:rPr lang="en-US" sz="3000" dirty="0"/>
              <a:t>bedtimes were associated with extended sleep latency times.  </a:t>
            </a:r>
            <a:endParaRPr lang="en-US" sz="3000" dirty="0" smtClean="0"/>
          </a:p>
          <a:p>
            <a:pPr lvl="1"/>
            <a:r>
              <a:rPr lang="en-US" sz="3000" dirty="0" smtClean="0"/>
              <a:t>Getting less sleep was associated with:</a:t>
            </a:r>
          </a:p>
          <a:p>
            <a:pPr lvl="3"/>
            <a:r>
              <a:rPr lang="en-US" sz="2600" dirty="0" smtClean="0"/>
              <a:t>Late bedtimes </a:t>
            </a:r>
          </a:p>
          <a:p>
            <a:pPr lvl="3"/>
            <a:r>
              <a:rPr lang="en-US" sz="2600" dirty="0" smtClean="0"/>
              <a:t>Caffeine consumption</a:t>
            </a:r>
          </a:p>
          <a:p>
            <a:pPr lvl="3"/>
            <a:r>
              <a:rPr lang="en-US" sz="2600" dirty="0"/>
              <a:t>L</a:t>
            </a:r>
            <a:r>
              <a:rPr lang="en-US" sz="2600" dirty="0" smtClean="0"/>
              <a:t>ack </a:t>
            </a:r>
            <a:r>
              <a:rPr lang="en-US" sz="2600" dirty="0"/>
              <a:t>of a consistent bedtime </a:t>
            </a:r>
            <a:r>
              <a:rPr lang="en-US" sz="2600" dirty="0" smtClean="0"/>
              <a:t>routine</a:t>
            </a:r>
          </a:p>
          <a:p>
            <a:pPr lvl="3"/>
            <a:r>
              <a:rPr lang="en-US" sz="2600" dirty="0" smtClean="0"/>
              <a:t>Having </a:t>
            </a:r>
            <a:r>
              <a:rPr lang="en-US" sz="2600" dirty="0"/>
              <a:t>a television in the bedroom</a:t>
            </a:r>
            <a:r>
              <a:rPr lang="en-US" sz="2600" dirty="0" smtClean="0"/>
              <a:t>.  </a:t>
            </a:r>
            <a:endParaRPr lang="en-US" sz="2600" dirty="0"/>
          </a:p>
          <a:p>
            <a:pPr marL="0" indent="0">
              <a:buNone/>
            </a:pPr>
            <a:endParaRPr lang="en-US" sz="3200" dirty="0"/>
          </a:p>
        </p:txBody>
      </p:sp>
    </p:spTree>
    <p:extLst>
      <p:ext uri="{BB962C8B-B14F-4D97-AF65-F5344CB8AC3E}">
        <p14:creationId xmlns:p14="http://schemas.microsoft.com/office/powerpoint/2010/main" val="172952070"/>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Sleep Hygiene</a:t>
            </a:r>
            <a:endParaRPr lang="en-US" sz="4000" dirty="0"/>
          </a:p>
        </p:txBody>
      </p:sp>
      <p:sp>
        <p:nvSpPr>
          <p:cNvPr id="9" name="Content Placeholder 8"/>
          <p:cNvSpPr>
            <a:spLocks noGrp="1"/>
          </p:cNvSpPr>
          <p:nvPr>
            <p:ph idx="1"/>
          </p:nvPr>
        </p:nvSpPr>
        <p:spPr>
          <a:xfrm>
            <a:off x="581192" y="2180496"/>
            <a:ext cx="11029615" cy="4245704"/>
          </a:xfrm>
        </p:spPr>
        <p:txBody>
          <a:bodyPr anchor="t">
            <a:normAutofit lnSpcReduction="10000"/>
          </a:bodyPr>
          <a:lstStyle/>
          <a:p>
            <a:pPr marL="0" indent="0">
              <a:buNone/>
            </a:pPr>
            <a:r>
              <a:rPr lang="en-US" sz="3200" dirty="0" smtClean="0"/>
              <a:t>Research:</a:t>
            </a:r>
          </a:p>
          <a:p>
            <a:pPr marL="0" indent="0">
              <a:buNone/>
            </a:pPr>
            <a:r>
              <a:rPr lang="en-US" sz="3200" dirty="0">
                <a:solidFill>
                  <a:schemeClr val="accent1"/>
                </a:solidFill>
              </a:rPr>
              <a:t>Brown et al. </a:t>
            </a:r>
            <a:r>
              <a:rPr lang="en-US" sz="3200" dirty="0"/>
              <a:t>(2002) </a:t>
            </a:r>
            <a:r>
              <a:rPr lang="en-US" sz="3200" dirty="0" smtClean="0"/>
              <a:t>: </a:t>
            </a:r>
          </a:p>
          <a:p>
            <a:r>
              <a:rPr lang="en-US" sz="2800" dirty="0"/>
              <a:t>S</a:t>
            </a:r>
            <a:r>
              <a:rPr lang="en-US" sz="2800" dirty="0" smtClean="0"/>
              <a:t>leep </a:t>
            </a:r>
            <a:r>
              <a:rPr lang="en-US" sz="2800" dirty="0"/>
              <a:t>practices are associated with quality sleep for </a:t>
            </a:r>
            <a:r>
              <a:rPr lang="en-US" sz="2800" dirty="0" smtClean="0"/>
              <a:t>university students</a:t>
            </a:r>
          </a:p>
          <a:p>
            <a:endParaRPr lang="en-US" sz="2000" dirty="0" smtClean="0"/>
          </a:p>
          <a:p>
            <a:r>
              <a:rPr lang="en-US" sz="2800" dirty="0" smtClean="0"/>
              <a:t>Items that showed </a:t>
            </a:r>
            <a:r>
              <a:rPr lang="en-US" sz="2800" dirty="0"/>
              <a:t>more </a:t>
            </a:r>
            <a:r>
              <a:rPr lang="en-US" sz="2800" dirty="0" smtClean="0"/>
              <a:t>significance: </a:t>
            </a:r>
          </a:p>
          <a:p>
            <a:pPr lvl="2"/>
            <a:r>
              <a:rPr lang="en-US" sz="2400" dirty="0"/>
              <a:t>V</a:t>
            </a:r>
            <a:r>
              <a:rPr lang="en-US" sz="2400" dirty="0" smtClean="0"/>
              <a:t>ariable </a:t>
            </a:r>
            <a:r>
              <a:rPr lang="en-US" sz="2400" dirty="0"/>
              <a:t>sleep </a:t>
            </a:r>
            <a:r>
              <a:rPr lang="en-US" sz="2400" dirty="0" smtClean="0"/>
              <a:t>schedules</a:t>
            </a:r>
          </a:p>
          <a:p>
            <a:pPr lvl="2"/>
            <a:r>
              <a:rPr lang="en-US" sz="2400" dirty="0"/>
              <a:t>W</a:t>
            </a:r>
            <a:r>
              <a:rPr lang="en-US" sz="2400" dirty="0" smtClean="0"/>
              <a:t>orrying </a:t>
            </a:r>
            <a:r>
              <a:rPr lang="en-US" sz="2400" dirty="0"/>
              <a:t>at sleep </a:t>
            </a:r>
            <a:r>
              <a:rPr lang="en-US" sz="2400" dirty="0" smtClean="0"/>
              <a:t>onset</a:t>
            </a:r>
          </a:p>
          <a:p>
            <a:pPr lvl="2"/>
            <a:r>
              <a:rPr lang="en-US" sz="2400" dirty="0"/>
              <a:t>B</a:t>
            </a:r>
            <a:r>
              <a:rPr lang="en-US" sz="2400" dirty="0" smtClean="0"/>
              <a:t>eing </a:t>
            </a:r>
            <a:r>
              <a:rPr lang="en-US" sz="2400" dirty="0"/>
              <a:t>thirsty at bedtime.  </a:t>
            </a:r>
            <a:endParaRPr lang="en-US" sz="2400" dirty="0"/>
          </a:p>
        </p:txBody>
      </p:sp>
    </p:spTree>
    <p:extLst>
      <p:ext uri="{BB962C8B-B14F-4D97-AF65-F5344CB8AC3E}">
        <p14:creationId xmlns:p14="http://schemas.microsoft.com/office/powerpoint/2010/main" val="812570634"/>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dirty="0" smtClean="0"/>
              <a:t>Exercise</a:t>
            </a:r>
            <a:endParaRPr lang="en-US" dirty="0"/>
          </a:p>
        </p:txBody>
      </p:sp>
      <p:sp>
        <p:nvSpPr>
          <p:cNvPr id="5" name="Text Placeholder 4"/>
          <p:cNvSpPr>
            <a:spLocks noGrp="1"/>
          </p:cNvSpPr>
          <p:nvPr>
            <p:ph type="body" idx="1"/>
          </p:nvPr>
        </p:nvSpPr>
        <p:spPr/>
        <p:txBody>
          <a:bodyPr>
            <a:normAutofit/>
          </a:bodyPr>
          <a:lstStyle/>
          <a:p>
            <a:r>
              <a:rPr lang="en-US" sz="2800" dirty="0" smtClean="0"/>
              <a:t>Exercise</a:t>
            </a:r>
            <a:endParaRPr lang="en-US" sz="2800" dirty="0"/>
          </a:p>
        </p:txBody>
      </p:sp>
      <p:pic>
        <p:nvPicPr>
          <p:cNvPr id="6" name="Picture 5"/>
          <p:cNvPicPr>
            <a:picLocks noChangeAspect="1"/>
          </p:cNvPicPr>
          <p:nvPr/>
        </p:nvPicPr>
        <p:blipFill>
          <a:blip r:embed="rId3"/>
          <a:stretch>
            <a:fillRect/>
          </a:stretch>
        </p:blipFill>
        <p:spPr>
          <a:xfrm>
            <a:off x="3746499" y="707110"/>
            <a:ext cx="4699000" cy="4673600"/>
          </a:xfrm>
          <a:prstGeom prst="rect">
            <a:avLst/>
          </a:prstGeom>
        </p:spPr>
      </p:pic>
    </p:spTree>
    <p:extLst>
      <p:ext uri="{BB962C8B-B14F-4D97-AF65-F5344CB8AC3E}">
        <p14:creationId xmlns:p14="http://schemas.microsoft.com/office/powerpoint/2010/main" val="1294367126"/>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Exercise</a:t>
            </a:r>
            <a:endParaRPr lang="en-US" sz="4000" dirty="0"/>
          </a:p>
        </p:txBody>
      </p:sp>
      <p:sp>
        <p:nvSpPr>
          <p:cNvPr id="9" name="Content Placeholder 8"/>
          <p:cNvSpPr>
            <a:spLocks noGrp="1"/>
          </p:cNvSpPr>
          <p:nvPr>
            <p:ph idx="1"/>
          </p:nvPr>
        </p:nvSpPr>
        <p:spPr/>
        <p:txBody>
          <a:bodyPr anchor="t">
            <a:normAutofit fontScale="92500" lnSpcReduction="1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2800" u="sng" dirty="0" err="1" smtClean="0">
                <a:solidFill>
                  <a:schemeClr val="accent2"/>
                </a:solidFill>
              </a:rPr>
              <a:t>Fedewa</a:t>
            </a:r>
            <a:r>
              <a:rPr lang="en-US" sz="2800" u="sng" dirty="0" smtClean="0">
                <a:solidFill>
                  <a:schemeClr val="accent2"/>
                </a:solidFill>
              </a:rPr>
              <a:t> &amp; </a:t>
            </a:r>
            <a:r>
              <a:rPr lang="en-US" sz="2800" u="sng" dirty="0" err="1" smtClean="0">
                <a:solidFill>
                  <a:schemeClr val="accent2"/>
                </a:solidFill>
              </a:rPr>
              <a:t>Ahn</a:t>
            </a:r>
            <a:r>
              <a:rPr lang="en-US" sz="2800" u="sng" dirty="0" smtClean="0">
                <a:solidFill>
                  <a:schemeClr val="accent2"/>
                </a:solidFill>
              </a:rPr>
              <a:t> </a:t>
            </a:r>
            <a:r>
              <a:rPr lang="en-US" sz="2800" dirty="0" smtClean="0"/>
              <a:t>(2011) meta-analysis:</a:t>
            </a:r>
          </a:p>
          <a:p>
            <a:pPr lvl="2" defTabSz="914400">
              <a:spcBef>
                <a:spcPts val="0"/>
              </a:spcBef>
              <a:spcAft>
                <a:spcPts val="0"/>
              </a:spcAft>
              <a:buClrTx/>
              <a:buSzTx/>
            </a:pPr>
            <a:r>
              <a:rPr lang="en-US" sz="2400" dirty="0"/>
              <a:t>A</a:t>
            </a:r>
            <a:r>
              <a:rPr lang="en-US" sz="2400" dirty="0" smtClean="0"/>
              <a:t>nalyzed </a:t>
            </a:r>
            <a:r>
              <a:rPr lang="en-US" sz="2400" dirty="0"/>
              <a:t>59 studies from 1947 to 2009 </a:t>
            </a:r>
            <a:endParaRPr lang="en-US" sz="2400" dirty="0" smtClean="0"/>
          </a:p>
          <a:p>
            <a:pPr lvl="2" defTabSz="914400">
              <a:spcBef>
                <a:spcPts val="0"/>
              </a:spcBef>
              <a:spcAft>
                <a:spcPts val="0"/>
              </a:spcAft>
              <a:buClrTx/>
              <a:buSzTx/>
            </a:pPr>
            <a:endParaRPr lang="en-US" sz="2400" dirty="0"/>
          </a:p>
          <a:p>
            <a:pPr lvl="2" defTabSz="914400">
              <a:spcBef>
                <a:spcPts val="0"/>
              </a:spcBef>
              <a:spcAft>
                <a:spcPts val="0"/>
              </a:spcAft>
              <a:buClrTx/>
              <a:buSzTx/>
            </a:pPr>
            <a:r>
              <a:rPr lang="en-US" sz="2400" dirty="0"/>
              <a:t>F</a:t>
            </a:r>
            <a:r>
              <a:rPr lang="en-US" sz="2400" dirty="0" smtClean="0"/>
              <a:t>ound </a:t>
            </a:r>
            <a:r>
              <a:rPr lang="en-US" sz="2400" dirty="0"/>
              <a:t>a significant positive effect on both achievement and cognitive outcomes</a:t>
            </a:r>
            <a:r>
              <a:rPr lang="en-US" sz="2400" dirty="0" smtClean="0"/>
              <a:t>.</a:t>
            </a:r>
          </a:p>
          <a:p>
            <a:pPr lvl="2" defTabSz="914400">
              <a:spcBef>
                <a:spcPts val="0"/>
              </a:spcBef>
              <a:spcAft>
                <a:spcPts val="0"/>
              </a:spcAft>
              <a:buClrTx/>
              <a:buSzTx/>
            </a:pPr>
            <a:endParaRPr lang="en-US" sz="2400" dirty="0" smtClean="0"/>
          </a:p>
          <a:p>
            <a:pPr lvl="4" defTabSz="914400">
              <a:spcBef>
                <a:spcPts val="0"/>
              </a:spcBef>
              <a:spcAft>
                <a:spcPts val="0"/>
              </a:spcAft>
              <a:buClrTx/>
              <a:buSzTx/>
            </a:pPr>
            <a:r>
              <a:rPr lang="en-US" sz="2400" dirty="0"/>
              <a:t>A</a:t>
            </a:r>
            <a:r>
              <a:rPr lang="en-US" sz="2400" dirty="0" smtClean="0"/>
              <a:t>erobic </a:t>
            </a:r>
            <a:r>
              <a:rPr lang="en-US" sz="2400" dirty="0"/>
              <a:t>exercises resulted in the largest impact on cognitive functioning and academic </a:t>
            </a:r>
            <a:r>
              <a:rPr lang="en-US" sz="2400" dirty="0" smtClean="0"/>
              <a:t>achievement</a:t>
            </a:r>
          </a:p>
          <a:p>
            <a:pPr lvl="4" defTabSz="914400">
              <a:spcBef>
                <a:spcPts val="0"/>
              </a:spcBef>
              <a:spcAft>
                <a:spcPts val="0"/>
              </a:spcAft>
              <a:buClrTx/>
              <a:buSzTx/>
            </a:pPr>
            <a:endParaRPr lang="en-US" sz="2400" dirty="0" smtClean="0"/>
          </a:p>
          <a:p>
            <a:pPr lvl="4" defTabSz="914400">
              <a:spcBef>
                <a:spcPts val="0"/>
              </a:spcBef>
              <a:spcAft>
                <a:spcPts val="0"/>
              </a:spcAft>
              <a:buClrTx/>
              <a:buSzTx/>
            </a:pPr>
            <a:r>
              <a:rPr lang="en-US" sz="2400" dirty="0" smtClean="0"/>
              <a:t>Flexibility did not show significant results</a:t>
            </a:r>
          </a:p>
          <a:p>
            <a:pPr lvl="4" defTabSz="914400">
              <a:spcBef>
                <a:spcPts val="0"/>
              </a:spcBef>
              <a:spcAft>
                <a:spcPts val="0"/>
              </a:spcAft>
              <a:buClrTx/>
              <a:buSzTx/>
            </a:pPr>
            <a:endParaRPr lang="en-US" sz="2400" dirty="0" smtClean="0"/>
          </a:p>
          <a:p>
            <a:pPr lvl="4" defTabSz="914400">
              <a:spcBef>
                <a:spcPts val="0"/>
              </a:spcBef>
              <a:spcAft>
                <a:spcPts val="0"/>
              </a:spcAft>
              <a:buClrTx/>
              <a:buSzTx/>
            </a:pPr>
            <a:r>
              <a:rPr lang="en-US" sz="2400" dirty="0" smtClean="0"/>
              <a:t>As </a:t>
            </a:r>
            <a:r>
              <a:rPr lang="en-US" sz="2400" dirty="0"/>
              <a:t>exercise activity levels increase so do academic achievement levels.</a:t>
            </a:r>
            <a:endParaRPr lang="en-US" sz="2200" dirty="0" smtClean="0"/>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466942274"/>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Exercise</a:t>
            </a:r>
            <a:endParaRPr lang="en-US" sz="4000" dirty="0"/>
          </a:p>
        </p:txBody>
      </p:sp>
      <p:sp>
        <p:nvSpPr>
          <p:cNvPr id="9" name="Content Placeholder 8"/>
          <p:cNvSpPr>
            <a:spLocks noGrp="1"/>
          </p:cNvSpPr>
          <p:nvPr>
            <p:ph idx="1"/>
          </p:nvPr>
        </p:nvSpPr>
        <p:spPr>
          <a:xfrm>
            <a:off x="581192" y="2180496"/>
            <a:ext cx="11029615" cy="4385404"/>
          </a:xfrm>
        </p:spPr>
        <p:txBody>
          <a:bodyPr anchor="t">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2800" u="sng" dirty="0" err="1" smtClean="0">
                <a:solidFill>
                  <a:schemeClr val="accent2"/>
                </a:solidFill>
              </a:rPr>
              <a:t>Rasberry</a:t>
            </a:r>
            <a:r>
              <a:rPr lang="en-US" sz="2800" u="sng" dirty="0" smtClean="0">
                <a:solidFill>
                  <a:schemeClr val="accent2"/>
                </a:solidFill>
              </a:rPr>
              <a:t> et al.</a:t>
            </a:r>
            <a:r>
              <a:rPr lang="en-US" sz="2800" dirty="0" smtClean="0">
                <a:solidFill>
                  <a:schemeClr val="accent2"/>
                </a:solidFill>
              </a:rPr>
              <a:t> </a:t>
            </a:r>
            <a:r>
              <a:rPr lang="en-US" sz="2800" dirty="0" smtClean="0"/>
              <a:t>(2011) meta-analysis:</a:t>
            </a:r>
          </a:p>
          <a:p>
            <a:pPr lvl="1"/>
            <a:r>
              <a:rPr lang="en-US" sz="2000" dirty="0" smtClean="0"/>
              <a:t>Review </a:t>
            </a:r>
            <a:r>
              <a:rPr lang="en-US" sz="2000" dirty="0"/>
              <a:t>of 50 related research </a:t>
            </a:r>
            <a:r>
              <a:rPr lang="en-US" sz="2000" dirty="0" smtClean="0"/>
              <a:t>studies</a:t>
            </a:r>
          </a:p>
          <a:p>
            <a:pPr lvl="1"/>
            <a:r>
              <a:rPr lang="en-US" sz="2000" dirty="0" smtClean="0"/>
              <a:t>Association between </a:t>
            </a:r>
            <a:r>
              <a:rPr lang="en-US" sz="2000" dirty="0"/>
              <a:t>school-based physical activity and academic performance, including achievement, cognitive functioning, attitudes related to school, and academic behaviors such as organization, attendance, and on-task behaviors.  </a:t>
            </a:r>
            <a:endParaRPr lang="en-US" sz="2000" dirty="0" smtClean="0"/>
          </a:p>
          <a:p>
            <a:pPr marL="0" indent="0">
              <a:buNone/>
            </a:pPr>
            <a:r>
              <a:rPr lang="en-US" sz="2800" u="sng" dirty="0" smtClean="0">
                <a:solidFill>
                  <a:schemeClr val="accent2"/>
                </a:solidFill>
              </a:rPr>
              <a:t>Singh </a:t>
            </a:r>
            <a:r>
              <a:rPr lang="en-US" sz="2800" u="sng" dirty="0">
                <a:solidFill>
                  <a:schemeClr val="accent2"/>
                </a:solidFill>
              </a:rPr>
              <a:t>et al. </a:t>
            </a:r>
            <a:r>
              <a:rPr lang="en-US" sz="2800" dirty="0"/>
              <a:t>(</a:t>
            </a:r>
            <a:r>
              <a:rPr lang="en-US" sz="2800" dirty="0" smtClean="0"/>
              <a:t>2012) meta-analysis:</a:t>
            </a:r>
          </a:p>
          <a:p>
            <a:pPr lvl="1"/>
            <a:r>
              <a:rPr lang="en-US" sz="2000" dirty="0" smtClean="0"/>
              <a:t>Significant </a:t>
            </a:r>
            <a:r>
              <a:rPr lang="en-US" sz="2000" dirty="0"/>
              <a:t>and positive relationship between activity and </a:t>
            </a:r>
            <a:r>
              <a:rPr lang="en-US" sz="2000" dirty="0" smtClean="0"/>
              <a:t>academic performance</a:t>
            </a:r>
            <a:r>
              <a:rPr lang="en-US" sz="2000" dirty="0"/>
              <a:t>.  </a:t>
            </a:r>
            <a:endParaRPr lang="en-US" sz="2000" dirty="0" smtClean="0"/>
          </a:p>
          <a:p>
            <a:pPr lvl="1"/>
            <a:r>
              <a:rPr lang="en-US" sz="2000" dirty="0" smtClean="0"/>
              <a:t>They used </a:t>
            </a:r>
            <a:r>
              <a:rPr lang="en-US" sz="2000" dirty="0"/>
              <a:t>inclusion standards allowing for longitudinal and intervention-based studies only, for which results are more reliable. </a:t>
            </a:r>
          </a:p>
        </p:txBody>
      </p:sp>
    </p:spTree>
    <p:extLst>
      <p:ext uri="{BB962C8B-B14F-4D97-AF65-F5344CB8AC3E}">
        <p14:creationId xmlns:p14="http://schemas.microsoft.com/office/powerpoint/2010/main" val="110048507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66A8407-6E91-4016-8325-7CD98CF75952}"/>
              </a:ext>
            </a:extLst>
          </p:cNvPr>
          <p:cNvSpPr>
            <a:spLocks noGrp="1"/>
          </p:cNvSpPr>
          <p:nvPr>
            <p:ph type="title"/>
          </p:nvPr>
        </p:nvSpPr>
        <p:spPr/>
        <p:txBody>
          <a:bodyPr>
            <a:normAutofit fontScale="90000"/>
          </a:bodyPr>
          <a:lstStyle/>
          <a:p>
            <a:pPr marL="305435" indent="-305435">
              <a:spcBef>
                <a:spcPct val="20000"/>
              </a:spcBef>
              <a:spcAft>
                <a:spcPts val="600"/>
              </a:spcAft>
              <a:buChar char="•"/>
            </a:pPr>
            <a:endParaRPr lang="en-US"/>
          </a:p>
          <a:p>
            <a:pPr marL="305435" indent="-305435">
              <a:spcBef>
                <a:spcPct val="20000"/>
              </a:spcBef>
              <a:spcAft>
                <a:spcPts val="600"/>
              </a:spcAft>
              <a:buChar char="•"/>
            </a:pPr>
            <a:r>
              <a:rPr lang="en-US" err="1"/>
              <a:t>Zepke</a:t>
            </a:r>
            <a:r>
              <a:rPr lang="en-US"/>
              <a:t> and Leach (2010): four perspectives on school engagement.</a:t>
            </a:r>
            <a:endParaRPr lang="en-US">
              <a:solidFill>
                <a:schemeClr val="tx1"/>
              </a:solidFill>
            </a:endParaRPr>
          </a:p>
        </p:txBody>
      </p:sp>
      <p:sp>
        <p:nvSpPr>
          <p:cNvPr id="3" name="Content Placeholder 2">
            <a:extLst>
              <a:ext uri="{FF2B5EF4-FFF2-40B4-BE49-F238E27FC236}">
                <a16:creationId xmlns:a16="http://schemas.microsoft.com/office/drawing/2014/main" xmlns="" id="{6ECB7624-8009-47A7-805C-CC3ADC23E71A}"/>
              </a:ext>
            </a:extLst>
          </p:cNvPr>
          <p:cNvSpPr>
            <a:spLocks noGrp="1"/>
          </p:cNvSpPr>
          <p:nvPr>
            <p:ph idx="1"/>
          </p:nvPr>
        </p:nvSpPr>
        <p:spPr/>
        <p:txBody>
          <a:bodyPr>
            <a:normAutofit/>
          </a:bodyPr>
          <a:lstStyle/>
          <a:p>
            <a:pPr marL="342900" indent="-342900">
              <a:buAutoNum type="arabicPeriod"/>
            </a:pPr>
            <a:r>
              <a:rPr lang="en-US" sz="2000" b="1"/>
              <a:t>Motivation and agency</a:t>
            </a:r>
            <a:r>
              <a:rPr lang="en-US"/>
              <a:t> - engaged students are intrinsically motivated and want to exercise their agency</a:t>
            </a:r>
          </a:p>
          <a:p>
            <a:pPr marL="342900" indent="-342900">
              <a:buAutoNum type="arabicPeriod"/>
            </a:pPr>
            <a:r>
              <a:rPr lang="en-US" sz="2000" b="1"/>
              <a:t>Transactional engagement</a:t>
            </a:r>
            <a:r>
              <a:rPr lang="en-US"/>
              <a:t> - students and teachers engage with each other</a:t>
            </a:r>
            <a:endParaRPr lang="en-US">
              <a:solidFill>
                <a:srgbClr val="000000"/>
              </a:solidFill>
            </a:endParaRPr>
          </a:p>
          <a:p>
            <a:pPr marL="342900" indent="-342900">
              <a:buAutoNum type="arabicPeriod"/>
            </a:pPr>
            <a:r>
              <a:rPr lang="en-US" sz="2000" b="1"/>
              <a:t>Institutional support</a:t>
            </a:r>
            <a:r>
              <a:rPr lang="en-US"/>
              <a:t> - Institutions provide an environment conducive to learning </a:t>
            </a:r>
            <a:endParaRPr lang="en-US">
              <a:solidFill>
                <a:srgbClr val="000000"/>
              </a:solidFill>
            </a:endParaRPr>
          </a:p>
          <a:p>
            <a:pPr marL="342900" indent="-342900">
              <a:buAutoNum type="arabicPeriod"/>
            </a:pPr>
            <a:r>
              <a:rPr lang="en-US" sz="2000" b="1"/>
              <a:t>Active citizenship</a:t>
            </a:r>
            <a:r>
              <a:rPr lang="en-US"/>
              <a:t> - students and institutions work together to enable challenges to social beliefs and practices</a:t>
            </a:r>
            <a:endParaRPr lang="en-US">
              <a:solidFill>
                <a:srgbClr val="000000"/>
              </a:solidFill>
            </a:endParaRPr>
          </a:p>
          <a:p>
            <a:pPr marL="305435" indent="-305435"/>
            <a:endParaRPr lang="en-US"/>
          </a:p>
          <a:p>
            <a:pPr marL="305435" indent="-305435"/>
            <a:endParaRPr lang="en-US">
              <a:solidFill>
                <a:srgbClr val="3D3D3D"/>
              </a:solidFill>
            </a:endParaRPr>
          </a:p>
          <a:p>
            <a:pPr marL="305435" indent="-305435"/>
            <a:endParaRPr lang="en-US"/>
          </a:p>
        </p:txBody>
      </p:sp>
      <p:sp>
        <p:nvSpPr>
          <p:cNvPr id="4" name="TextBox 3">
            <a:extLst>
              <a:ext uri="{FF2B5EF4-FFF2-40B4-BE49-F238E27FC236}">
                <a16:creationId xmlns:a16="http://schemas.microsoft.com/office/drawing/2014/main" xmlns="" id="{CE1ADBB0-651A-4FC2-BF9D-EE38045503B1}"/>
              </a:ext>
            </a:extLst>
          </p:cNvPr>
          <p:cNvSpPr txBox="1"/>
          <p:nvPr/>
        </p:nvSpPr>
        <p:spPr>
          <a:xfrm>
            <a:off x="1192213" y="4829175"/>
            <a:ext cx="10023187" cy="923330"/>
          </a:xfrm>
          <a:prstGeom prst="rect">
            <a:avLst/>
          </a:prstGeom>
          <a:ln>
            <a:solidFill>
              <a:schemeClr val="accent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School engagement is a complex concept that incorporates both internal factors such as attention, effort, affect, and motivation, and extrinsic factors such as teacher/student relations, conducive learning environments, and effective institutional support and interactions with students.</a:t>
            </a:r>
          </a:p>
        </p:txBody>
      </p:sp>
    </p:spTree>
    <p:extLst>
      <p:ext uri="{BB962C8B-B14F-4D97-AF65-F5344CB8AC3E}">
        <p14:creationId xmlns:p14="http://schemas.microsoft.com/office/powerpoint/2010/main" val="1600629411"/>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Exercise: Types and Dosages</a:t>
            </a:r>
            <a:endParaRPr lang="en-US" sz="4000" dirty="0"/>
          </a:p>
        </p:txBody>
      </p:sp>
      <p:sp>
        <p:nvSpPr>
          <p:cNvPr id="9" name="Content Placeholder 8"/>
          <p:cNvSpPr>
            <a:spLocks noGrp="1"/>
          </p:cNvSpPr>
          <p:nvPr>
            <p:ph idx="1"/>
          </p:nvPr>
        </p:nvSpPr>
        <p:spPr>
          <a:xfrm>
            <a:off x="581192" y="2180496"/>
            <a:ext cx="11029615" cy="4334604"/>
          </a:xfrm>
        </p:spPr>
        <p:txBody>
          <a:bodyPr anchor="t">
            <a:normAutofit/>
          </a:bodyPr>
          <a:lstStyle/>
          <a:p>
            <a:pPr marL="0" indent="0">
              <a:buNone/>
            </a:pPr>
            <a:r>
              <a:rPr lang="en-US" sz="2800" u="sng" dirty="0" err="1" smtClean="0">
                <a:solidFill>
                  <a:schemeClr val="accent2"/>
                </a:solidFill>
              </a:rPr>
              <a:t>Fedewa</a:t>
            </a:r>
            <a:r>
              <a:rPr lang="en-US" sz="2800" u="sng" dirty="0" smtClean="0">
                <a:solidFill>
                  <a:schemeClr val="accent2"/>
                </a:solidFill>
              </a:rPr>
              <a:t> </a:t>
            </a:r>
            <a:r>
              <a:rPr lang="en-US" sz="2800" u="sng" dirty="0">
                <a:solidFill>
                  <a:schemeClr val="accent2"/>
                </a:solidFill>
              </a:rPr>
              <a:t>and </a:t>
            </a:r>
            <a:r>
              <a:rPr lang="en-US" sz="2800" u="sng" dirty="0" err="1">
                <a:solidFill>
                  <a:schemeClr val="accent2"/>
                </a:solidFill>
              </a:rPr>
              <a:t>Ahn</a:t>
            </a:r>
            <a:r>
              <a:rPr lang="en-US" sz="2800" u="sng" dirty="0">
                <a:solidFill>
                  <a:schemeClr val="accent2"/>
                </a:solidFill>
              </a:rPr>
              <a:t> </a:t>
            </a:r>
            <a:r>
              <a:rPr lang="en-US" sz="2800" dirty="0"/>
              <a:t>(2011</a:t>
            </a:r>
            <a:r>
              <a:rPr lang="en-US" sz="2800" dirty="0" smtClean="0"/>
              <a:t>):</a:t>
            </a:r>
          </a:p>
          <a:p>
            <a:pPr marL="324000" lvl="1" indent="0">
              <a:buNone/>
            </a:pPr>
            <a:r>
              <a:rPr lang="en-US" sz="2600" dirty="0" smtClean="0"/>
              <a:t>“Physical </a:t>
            </a:r>
            <a:r>
              <a:rPr lang="en-US" sz="2600" dirty="0"/>
              <a:t>activity provided three times per week exerted the strongest effect on children’s cognitive outcomes and achievement.” (pg. 531).</a:t>
            </a:r>
            <a:r>
              <a:rPr lang="en-US" sz="2600" b="1" dirty="0"/>
              <a:t> </a:t>
            </a:r>
            <a:endParaRPr lang="en-US" sz="2600" b="1" dirty="0" smtClean="0"/>
          </a:p>
          <a:p>
            <a:pPr marL="324000" lvl="1" indent="0">
              <a:buNone/>
            </a:pPr>
            <a:endParaRPr lang="en-US" sz="2600" b="1" dirty="0" smtClean="0"/>
          </a:p>
          <a:p>
            <a:pPr marL="0" indent="0">
              <a:buNone/>
            </a:pPr>
            <a:r>
              <a:rPr lang="en-US" sz="2800" u="sng" dirty="0" smtClean="0">
                <a:solidFill>
                  <a:schemeClr val="accent2"/>
                </a:solidFill>
              </a:rPr>
              <a:t>Coe </a:t>
            </a:r>
            <a:r>
              <a:rPr lang="en-US" sz="2800" u="sng" dirty="0">
                <a:solidFill>
                  <a:schemeClr val="accent2"/>
                </a:solidFill>
              </a:rPr>
              <a:t>et al. </a:t>
            </a:r>
            <a:r>
              <a:rPr lang="en-US" sz="2800" dirty="0"/>
              <a:t>(2006</a:t>
            </a:r>
            <a:r>
              <a:rPr lang="en-US" sz="2800" dirty="0" smtClean="0"/>
              <a:t>):</a:t>
            </a:r>
          </a:p>
          <a:p>
            <a:pPr lvl="1"/>
            <a:r>
              <a:rPr lang="en-US" sz="2600" dirty="0" smtClean="0"/>
              <a:t>Moderate </a:t>
            </a:r>
            <a:r>
              <a:rPr lang="en-US" sz="2600" dirty="0"/>
              <a:t>levels of physical activity did not impact academic performance, while vigorous exercise was significantly associated with higher achievement. </a:t>
            </a:r>
            <a:endParaRPr lang="en-US" sz="2600" dirty="0" smtClean="0"/>
          </a:p>
          <a:p>
            <a:pPr lvl="1"/>
            <a:r>
              <a:rPr lang="en-US" sz="2600" dirty="0" smtClean="0"/>
              <a:t>“</a:t>
            </a:r>
            <a:r>
              <a:rPr lang="en-US" sz="2600" dirty="0"/>
              <a:t>T</a:t>
            </a:r>
            <a:r>
              <a:rPr lang="en-US" sz="2600" dirty="0" smtClean="0"/>
              <a:t>hreshold </a:t>
            </a:r>
            <a:r>
              <a:rPr lang="en-US" sz="2600" dirty="0"/>
              <a:t>level of physical activity</a:t>
            </a:r>
            <a:r>
              <a:rPr lang="en-US" sz="2600" dirty="0" smtClean="0"/>
              <a:t>”(</a:t>
            </a:r>
            <a:r>
              <a:rPr lang="en-US" sz="2600" dirty="0"/>
              <a:t>pg. 1517).</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174640438"/>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Exercise: Types and Dosages</a:t>
            </a:r>
            <a:endParaRPr lang="en-US" sz="4000" dirty="0"/>
          </a:p>
        </p:txBody>
      </p:sp>
      <p:sp>
        <p:nvSpPr>
          <p:cNvPr id="9" name="Content Placeholder 8"/>
          <p:cNvSpPr>
            <a:spLocks noGrp="1"/>
          </p:cNvSpPr>
          <p:nvPr>
            <p:ph idx="1"/>
          </p:nvPr>
        </p:nvSpPr>
        <p:spPr>
          <a:xfrm>
            <a:off x="581192" y="2180496"/>
            <a:ext cx="11029615" cy="4537804"/>
          </a:xfrm>
        </p:spPr>
        <p:txBody>
          <a:bodyPr anchor="t">
            <a:normAutofit fontScale="25000" lnSpcReduction="20000"/>
          </a:bodyPr>
          <a:lstStyle/>
          <a:p>
            <a:pPr marL="0" indent="0">
              <a:buNone/>
            </a:pPr>
            <a:r>
              <a:rPr lang="en-US" sz="9600" u="sng" dirty="0" err="1" smtClean="0">
                <a:solidFill>
                  <a:schemeClr val="accent2"/>
                </a:solidFill>
              </a:rPr>
              <a:t>Galper</a:t>
            </a:r>
            <a:r>
              <a:rPr lang="en-US" sz="9600" u="sng" dirty="0" smtClean="0">
                <a:solidFill>
                  <a:schemeClr val="accent2"/>
                </a:solidFill>
              </a:rPr>
              <a:t> </a:t>
            </a:r>
            <a:r>
              <a:rPr lang="en-US" sz="9600" u="sng" dirty="0">
                <a:solidFill>
                  <a:schemeClr val="accent2"/>
                </a:solidFill>
              </a:rPr>
              <a:t>et al. </a:t>
            </a:r>
            <a:r>
              <a:rPr lang="en-US" sz="9600" dirty="0"/>
              <a:t>(2006</a:t>
            </a:r>
            <a:r>
              <a:rPr lang="en-US" sz="9600" dirty="0" smtClean="0"/>
              <a:t>):</a:t>
            </a:r>
          </a:p>
          <a:p>
            <a:pPr lvl="1"/>
            <a:r>
              <a:rPr lang="en-US" sz="7200" dirty="0" smtClean="0"/>
              <a:t>Evaluated impact </a:t>
            </a:r>
            <a:r>
              <a:rPr lang="en-US" sz="7200" dirty="0"/>
              <a:t>of exercise on mental </a:t>
            </a:r>
            <a:r>
              <a:rPr lang="en-US" sz="7200" dirty="0" smtClean="0"/>
              <a:t>health</a:t>
            </a:r>
          </a:p>
          <a:p>
            <a:pPr lvl="1"/>
            <a:r>
              <a:rPr lang="en-US" sz="7200" dirty="0"/>
              <a:t>C</a:t>
            </a:r>
            <a:r>
              <a:rPr lang="en-US" sz="7200" dirty="0" smtClean="0"/>
              <a:t>lassified </a:t>
            </a:r>
            <a:r>
              <a:rPr lang="en-US" sz="7200" dirty="0"/>
              <a:t>physical activity into four </a:t>
            </a:r>
            <a:r>
              <a:rPr lang="en-US" sz="7200" dirty="0" smtClean="0"/>
              <a:t>groups </a:t>
            </a:r>
            <a:r>
              <a:rPr lang="en-US" sz="7200" dirty="0"/>
              <a:t>based on miles per week of walking, jogging, and </a:t>
            </a:r>
            <a:r>
              <a:rPr lang="en-US" sz="7200" dirty="0" smtClean="0"/>
              <a:t>running:  </a:t>
            </a:r>
            <a:endParaRPr lang="en-US" sz="7200" dirty="0"/>
          </a:p>
          <a:p>
            <a:pPr marL="936900" lvl="2" indent="-342900"/>
            <a:r>
              <a:rPr lang="en-US" sz="7200" dirty="0"/>
              <a:t>I</a:t>
            </a:r>
            <a:r>
              <a:rPr lang="en-US" sz="7200" dirty="0" smtClean="0"/>
              <a:t>nactive </a:t>
            </a:r>
            <a:r>
              <a:rPr lang="en-US" sz="7200" dirty="0"/>
              <a:t>(&lt; </a:t>
            </a:r>
            <a:r>
              <a:rPr lang="en-US" sz="7200" dirty="0" smtClean="0"/>
              <a:t>1)</a:t>
            </a:r>
          </a:p>
          <a:p>
            <a:pPr marL="936900" lvl="2" indent="-342900"/>
            <a:r>
              <a:rPr lang="en-US" sz="7200" dirty="0"/>
              <a:t>I</a:t>
            </a:r>
            <a:r>
              <a:rPr lang="en-US" sz="7200" dirty="0" smtClean="0"/>
              <a:t>nsufficiently </a:t>
            </a:r>
            <a:r>
              <a:rPr lang="en-US" sz="7200" dirty="0"/>
              <a:t>active (</a:t>
            </a:r>
            <a:r>
              <a:rPr lang="en-US" sz="7200" dirty="0" smtClean="0"/>
              <a:t>1-10)</a:t>
            </a:r>
          </a:p>
          <a:p>
            <a:pPr marL="936900" lvl="2" indent="-342900"/>
            <a:r>
              <a:rPr lang="en-US" sz="7200" dirty="0"/>
              <a:t>S</a:t>
            </a:r>
            <a:r>
              <a:rPr lang="en-US" sz="7200" dirty="0" smtClean="0"/>
              <a:t>ufficiently </a:t>
            </a:r>
            <a:r>
              <a:rPr lang="en-US" sz="7200" dirty="0"/>
              <a:t>active (</a:t>
            </a:r>
            <a:r>
              <a:rPr lang="en-US" sz="7200" dirty="0" smtClean="0"/>
              <a:t>11-19)</a:t>
            </a:r>
          </a:p>
          <a:p>
            <a:pPr marL="936900" lvl="2" indent="-342900"/>
            <a:r>
              <a:rPr lang="en-US" sz="7200" dirty="0"/>
              <a:t>H</a:t>
            </a:r>
            <a:r>
              <a:rPr lang="en-US" sz="7200" dirty="0" smtClean="0"/>
              <a:t>ighly </a:t>
            </a:r>
            <a:r>
              <a:rPr lang="en-US" sz="7200" dirty="0"/>
              <a:t>active (&gt;=20</a:t>
            </a:r>
            <a:r>
              <a:rPr lang="en-US" sz="7200" dirty="0" smtClean="0"/>
              <a:t>).  </a:t>
            </a:r>
          </a:p>
          <a:p>
            <a:pPr marL="594000" lvl="2" indent="0">
              <a:buNone/>
            </a:pPr>
            <a:endParaRPr lang="en-US" sz="2400" dirty="0" smtClean="0"/>
          </a:p>
          <a:p>
            <a:pPr marL="0" indent="0">
              <a:buNone/>
            </a:pPr>
            <a:r>
              <a:rPr lang="en-US" sz="8000" dirty="0" smtClean="0">
                <a:solidFill>
                  <a:schemeClr val="accent2"/>
                </a:solidFill>
              </a:rPr>
              <a:t>Results:</a:t>
            </a:r>
          </a:p>
          <a:p>
            <a:r>
              <a:rPr lang="en-US" sz="7200" dirty="0"/>
              <a:t>D</a:t>
            </a:r>
            <a:r>
              <a:rPr lang="en-US" sz="7200" dirty="0" smtClean="0"/>
              <a:t>ose-response </a:t>
            </a:r>
            <a:r>
              <a:rPr lang="en-US" sz="7200" dirty="0"/>
              <a:t>was seen for the effects of physical activity </a:t>
            </a:r>
            <a:r>
              <a:rPr lang="en-US" sz="7200" dirty="0" smtClean="0"/>
              <a:t>level</a:t>
            </a:r>
          </a:p>
          <a:p>
            <a:r>
              <a:rPr lang="en-US" sz="7200" dirty="0"/>
              <a:t>N</a:t>
            </a:r>
            <a:r>
              <a:rPr lang="en-US" sz="7200" dirty="0" smtClean="0"/>
              <a:t>o </a:t>
            </a:r>
            <a:r>
              <a:rPr lang="en-US" sz="7200" dirty="0"/>
              <a:t>significant differences between the sufficiently active and highly active groups when it came to the impact on depressive symptoms and emotional </a:t>
            </a:r>
            <a:r>
              <a:rPr lang="en-US" sz="7200" dirty="0" smtClean="0"/>
              <a:t>well-being.</a:t>
            </a:r>
          </a:p>
          <a:p>
            <a:r>
              <a:rPr lang="en-US" sz="7200" dirty="0" smtClean="0"/>
              <a:t>They </a:t>
            </a:r>
            <a:r>
              <a:rPr lang="en-US" sz="7200" dirty="0"/>
              <a:t>theorize that the dose-response reaches a plateau at the equivalent of 30 minutes of (almost) daily aerobic activity.</a:t>
            </a:r>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1396641754"/>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Exercise &amp; Stress</a:t>
            </a:r>
            <a:endParaRPr lang="en-US" sz="4000" dirty="0"/>
          </a:p>
        </p:txBody>
      </p:sp>
      <p:sp>
        <p:nvSpPr>
          <p:cNvPr id="9" name="Content Placeholder 8"/>
          <p:cNvSpPr>
            <a:spLocks noGrp="1"/>
          </p:cNvSpPr>
          <p:nvPr>
            <p:ph idx="1"/>
          </p:nvPr>
        </p:nvSpPr>
        <p:spPr>
          <a:xfrm>
            <a:off x="581192" y="2180496"/>
            <a:ext cx="11029615" cy="4550504"/>
          </a:xfrm>
        </p:spPr>
        <p:txBody>
          <a:bodyPr anchor="t">
            <a:normAutofit fontScale="70000" lnSpcReduction="20000"/>
          </a:bodyPr>
          <a:lstStyle/>
          <a:p>
            <a:pPr marL="0" lvl="2" indent="0" defTabSz="914400">
              <a:spcBef>
                <a:spcPts val="0"/>
              </a:spcBef>
              <a:spcAft>
                <a:spcPts val="0"/>
              </a:spcAft>
              <a:buClrTx/>
              <a:buSzTx/>
              <a:buNone/>
            </a:pPr>
            <a:r>
              <a:rPr lang="en-US" sz="2800" u="sng" dirty="0" smtClean="0">
                <a:solidFill>
                  <a:schemeClr val="accent2"/>
                </a:solidFill>
              </a:rPr>
              <a:t>Manger </a:t>
            </a:r>
            <a:r>
              <a:rPr lang="en-US" sz="2800" u="sng" dirty="0">
                <a:solidFill>
                  <a:schemeClr val="accent2"/>
                </a:solidFill>
              </a:rPr>
              <a:t>and Motta </a:t>
            </a:r>
            <a:r>
              <a:rPr lang="en-US" sz="2800" dirty="0"/>
              <a:t>(2005</a:t>
            </a:r>
            <a:r>
              <a:rPr lang="en-US" sz="2800" dirty="0" smtClean="0"/>
              <a:t>): </a:t>
            </a:r>
          </a:p>
          <a:p>
            <a:pPr marL="342000" lvl="3" indent="0" defTabSz="914400">
              <a:spcBef>
                <a:spcPts val="0"/>
              </a:spcBef>
              <a:spcAft>
                <a:spcPts val="0"/>
              </a:spcAft>
              <a:buClrTx/>
              <a:buSzTx/>
              <a:buNone/>
            </a:pPr>
            <a:r>
              <a:rPr lang="en-US" sz="2600" dirty="0"/>
              <a:t>A</a:t>
            </a:r>
            <a:r>
              <a:rPr lang="en-US" sz="2600" dirty="0" smtClean="0"/>
              <a:t> intervention (</a:t>
            </a:r>
            <a:r>
              <a:rPr lang="en-US" sz="2600" dirty="0"/>
              <a:t>12-session aerobic </a:t>
            </a:r>
            <a:r>
              <a:rPr lang="en-US" sz="2600" dirty="0" smtClean="0"/>
              <a:t>exercise) </a:t>
            </a:r>
            <a:r>
              <a:rPr lang="en-US" sz="2600" dirty="0"/>
              <a:t>improved the symptoms of PTSD, anxiety, and depression.  </a:t>
            </a:r>
            <a:endParaRPr lang="en-US" sz="2600" dirty="0" smtClean="0"/>
          </a:p>
          <a:p>
            <a:pPr marL="342000" lvl="3" indent="0" defTabSz="914400">
              <a:spcBef>
                <a:spcPts val="0"/>
              </a:spcBef>
              <a:spcAft>
                <a:spcPts val="0"/>
              </a:spcAft>
              <a:buClrTx/>
              <a:buSzTx/>
              <a:buNone/>
            </a:pPr>
            <a:endParaRPr lang="en-US" sz="2600" dirty="0"/>
          </a:p>
          <a:p>
            <a:pPr marL="0" lvl="2" indent="0" defTabSz="914400">
              <a:spcBef>
                <a:spcPts val="0"/>
              </a:spcBef>
              <a:spcAft>
                <a:spcPts val="0"/>
              </a:spcAft>
              <a:buClrTx/>
              <a:buSzTx/>
              <a:buNone/>
            </a:pPr>
            <a:r>
              <a:rPr lang="en-US" sz="2800" u="sng" dirty="0" err="1" smtClean="0">
                <a:solidFill>
                  <a:schemeClr val="accent2"/>
                </a:solidFill>
              </a:rPr>
              <a:t>Puterman</a:t>
            </a:r>
            <a:r>
              <a:rPr lang="en-US" sz="2800" u="sng" dirty="0" smtClean="0">
                <a:solidFill>
                  <a:schemeClr val="accent2"/>
                </a:solidFill>
              </a:rPr>
              <a:t> </a:t>
            </a:r>
            <a:r>
              <a:rPr lang="en-US" sz="2800" u="sng" dirty="0">
                <a:solidFill>
                  <a:schemeClr val="accent2"/>
                </a:solidFill>
              </a:rPr>
              <a:t>et al. </a:t>
            </a:r>
            <a:r>
              <a:rPr lang="en-US" sz="2800" dirty="0"/>
              <a:t>(2010</a:t>
            </a:r>
            <a:r>
              <a:rPr lang="en-US" sz="2800" dirty="0" smtClean="0"/>
              <a:t>):</a:t>
            </a:r>
          </a:p>
          <a:p>
            <a:pPr marL="799200" lvl="3" indent="-457200" defTabSz="914400">
              <a:spcBef>
                <a:spcPts val="0"/>
              </a:spcBef>
              <a:spcAft>
                <a:spcPts val="0"/>
              </a:spcAft>
              <a:buClrTx/>
              <a:buSzTx/>
            </a:pPr>
            <a:r>
              <a:rPr lang="en-US" sz="2600" dirty="0"/>
              <a:t>S</a:t>
            </a:r>
            <a:r>
              <a:rPr lang="en-US" sz="2600" dirty="0" smtClean="0"/>
              <a:t>ignificant </a:t>
            </a:r>
            <a:r>
              <a:rPr lang="en-US" sz="2600" dirty="0"/>
              <a:t>moderating effect of exercise on the impact of perceived stress levels on telomere length. </a:t>
            </a:r>
            <a:endParaRPr lang="en-US" sz="2600" dirty="0" smtClean="0"/>
          </a:p>
          <a:p>
            <a:pPr marL="799200" lvl="3" indent="-457200" defTabSz="914400">
              <a:spcBef>
                <a:spcPts val="0"/>
              </a:spcBef>
              <a:spcAft>
                <a:spcPts val="0"/>
              </a:spcAft>
              <a:buClrTx/>
              <a:buSzTx/>
            </a:pPr>
            <a:endParaRPr lang="en-US" sz="2600" dirty="0"/>
          </a:p>
          <a:p>
            <a:pPr marL="799200" lvl="3" indent="-457200" defTabSz="914400">
              <a:spcBef>
                <a:spcPts val="0"/>
              </a:spcBef>
              <a:spcAft>
                <a:spcPts val="0"/>
              </a:spcAft>
              <a:buClrTx/>
              <a:buSzTx/>
            </a:pPr>
            <a:r>
              <a:rPr lang="en-US" sz="2600" dirty="0" smtClean="0"/>
              <a:t>These </a:t>
            </a:r>
            <a:r>
              <a:rPr lang="en-US" sz="2600" dirty="0"/>
              <a:t>researchers concluded that: “Vigorous physical activity appears to protect those experiencing high stress by buffering its relationship with telomere length” (pg. 1). </a:t>
            </a:r>
            <a:endParaRPr lang="en-US" sz="2600" dirty="0" smtClean="0"/>
          </a:p>
          <a:p>
            <a:pPr marL="342000" lvl="3" indent="0" defTabSz="914400">
              <a:spcBef>
                <a:spcPts val="0"/>
              </a:spcBef>
              <a:spcAft>
                <a:spcPts val="0"/>
              </a:spcAft>
              <a:buClrTx/>
              <a:buSzTx/>
              <a:buNone/>
            </a:pPr>
            <a:endParaRPr lang="en-US" sz="2600" dirty="0"/>
          </a:p>
          <a:p>
            <a:pPr marL="0" lvl="2" indent="0" defTabSz="914400">
              <a:spcBef>
                <a:spcPts val="0"/>
              </a:spcBef>
              <a:spcAft>
                <a:spcPts val="0"/>
              </a:spcAft>
              <a:buClrTx/>
              <a:buSzTx/>
              <a:buNone/>
            </a:pPr>
            <a:r>
              <a:rPr lang="en-US" sz="2800" u="sng" dirty="0" err="1" smtClean="0">
                <a:solidFill>
                  <a:schemeClr val="accent2"/>
                </a:solidFill>
              </a:rPr>
              <a:t>VanKim</a:t>
            </a:r>
            <a:r>
              <a:rPr lang="en-US" sz="2800" u="sng" dirty="0" smtClean="0">
                <a:solidFill>
                  <a:schemeClr val="accent2"/>
                </a:solidFill>
              </a:rPr>
              <a:t> </a:t>
            </a:r>
            <a:r>
              <a:rPr lang="en-US" sz="2800" u="sng" dirty="0">
                <a:solidFill>
                  <a:schemeClr val="accent2"/>
                </a:solidFill>
              </a:rPr>
              <a:t>and Nelson </a:t>
            </a:r>
            <a:r>
              <a:rPr lang="en-US" sz="2800" dirty="0"/>
              <a:t>(2013</a:t>
            </a:r>
            <a:r>
              <a:rPr lang="en-US" sz="2800" dirty="0" smtClean="0"/>
              <a:t>): </a:t>
            </a:r>
          </a:p>
          <a:p>
            <a:pPr marL="342000" lvl="3" indent="0" defTabSz="914400">
              <a:spcBef>
                <a:spcPts val="0"/>
              </a:spcBef>
              <a:spcAft>
                <a:spcPts val="0"/>
              </a:spcAft>
              <a:buClrTx/>
              <a:buSzTx/>
              <a:buNone/>
            </a:pPr>
            <a:r>
              <a:rPr lang="en-US" sz="2600" dirty="0" smtClean="0"/>
              <a:t>In a </a:t>
            </a:r>
            <a:r>
              <a:rPr lang="en-US" sz="2600" dirty="0"/>
              <a:t>sample of over 14,000 undergraduate </a:t>
            </a:r>
            <a:r>
              <a:rPr lang="en-US" sz="2600" dirty="0" smtClean="0"/>
              <a:t>students </a:t>
            </a:r>
            <a:r>
              <a:rPr lang="mr-IN" sz="2600" dirty="0" smtClean="0"/>
              <a:t>–</a:t>
            </a:r>
            <a:r>
              <a:rPr lang="en-US" sz="2600" dirty="0" smtClean="0"/>
              <a:t> the most </a:t>
            </a:r>
            <a:r>
              <a:rPr lang="en-US" sz="2600" dirty="0"/>
              <a:t>physically active were less likely to be stressed or have poor mental health. </a:t>
            </a:r>
            <a:endParaRPr lang="en-US" sz="2600" dirty="0" smtClean="0"/>
          </a:p>
          <a:p>
            <a:endParaRPr lang="en-US" sz="2800" dirty="0" smtClean="0"/>
          </a:p>
          <a:p>
            <a:pPr marL="0" indent="0">
              <a:buNone/>
            </a:pPr>
            <a:r>
              <a:rPr lang="en-US" sz="2800" u="sng" dirty="0" smtClean="0">
                <a:solidFill>
                  <a:schemeClr val="accent2"/>
                </a:solidFill>
              </a:rPr>
              <a:t>Shephard</a:t>
            </a:r>
            <a:r>
              <a:rPr lang="en-US" sz="2800" dirty="0" smtClean="0"/>
              <a:t> </a:t>
            </a:r>
            <a:r>
              <a:rPr lang="en-US" sz="2800" dirty="0"/>
              <a:t>(1996</a:t>
            </a:r>
            <a:r>
              <a:rPr lang="en-US" sz="2800" dirty="0" smtClean="0"/>
              <a:t>):</a:t>
            </a:r>
          </a:p>
          <a:p>
            <a:pPr marL="324000" lvl="1" indent="0">
              <a:buNone/>
            </a:pPr>
            <a:r>
              <a:rPr lang="en-US" sz="2600" dirty="0"/>
              <a:t>P</a:t>
            </a:r>
            <a:r>
              <a:rPr lang="en-US" sz="2600" dirty="0" smtClean="0"/>
              <a:t>roposed </a:t>
            </a:r>
            <a:r>
              <a:rPr lang="en-US" sz="2600" dirty="0"/>
              <a:t>an explanation for the observed impact of physical activity on achievement, arguing that exercise promotes attention by reducing boredom and increasing arousal. He also raised the possibility that self-esteem may play a role, but argued it is an unlikely explanation </a:t>
            </a:r>
            <a:r>
              <a:rPr lang="en-US" sz="2600" dirty="0" smtClean="0"/>
              <a:t>based on </a:t>
            </a:r>
            <a:r>
              <a:rPr lang="en-US" sz="2600" dirty="0"/>
              <a:t>his study.  </a:t>
            </a:r>
          </a:p>
          <a:p>
            <a:pPr marL="0" lvl="0" indent="0" defTabSz="914400">
              <a:spcBef>
                <a:spcPts val="0"/>
              </a:spcBef>
              <a:spcAft>
                <a:spcPts val="0"/>
              </a:spcAft>
              <a:buClrTx/>
              <a:buSzTx/>
              <a:buNone/>
              <a:defRPr/>
            </a:pPr>
            <a:endParaRPr lang="en-US" sz="2800" dirty="0"/>
          </a:p>
          <a:p>
            <a:pPr marL="0" lvl="2" indent="0" defTabSz="914400">
              <a:spcBef>
                <a:spcPts val="0"/>
              </a:spcBef>
              <a:spcAft>
                <a:spcPts val="0"/>
              </a:spcAft>
              <a:buClrTx/>
              <a:buSzTx/>
              <a:buNone/>
            </a:pPr>
            <a:endParaRPr lang="en-US" sz="2800" dirty="0"/>
          </a:p>
        </p:txBody>
      </p:sp>
    </p:spTree>
    <p:extLst>
      <p:ext uri="{BB962C8B-B14F-4D97-AF65-F5344CB8AC3E}">
        <p14:creationId xmlns:p14="http://schemas.microsoft.com/office/powerpoint/2010/main" val="1253570616"/>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Current Study</a:t>
            </a:r>
            <a:endParaRPr lang="en-US" sz="4000" dirty="0"/>
          </a:p>
        </p:txBody>
      </p:sp>
      <p:sp>
        <p:nvSpPr>
          <p:cNvPr id="9" name="Content Placeholder 8"/>
          <p:cNvSpPr>
            <a:spLocks noGrp="1"/>
          </p:cNvSpPr>
          <p:nvPr>
            <p:ph idx="1"/>
          </p:nvPr>
        </p:nvSpPr>
        <p:spPr>
          <a:xfrm>
            <a:off x="581192" y="2180496"/>
            <a:ext cx="11029615" cy="4347304"/>
          </a:xfrm>
        </p:spPr>
        <p:txBody>
          <a:bodyPr anchor="t">
            <a:noAutofit/>
          </a:bodyPr>
          <a:lstStyle/>
          <a:p>
            <a:r>
              <a:rPr lang="en-US" sz="2400" dirty="0"/>
              <a:t>The current study </a:t>
            </a:r>
            <a:r>
              <a:rPr lang="en-US" sz="2400" dirty="0" smtClean="0"/>
              <a:t>investigates </a:t>
            </a:r>
            <a:r>
              <a:rPr lang="en-US" sz="2400" dirty="0"/>
              <a:t>how </a:t>
            </a:r>
            <a:r>
              <a:rPr lang="en-US" sz="2400" dirty="0" smtClean="0"/>
              <a:t>the </a:t>
            </a:r>
            <a:r>
              <a:rPr lang="en-US" sz="2400" dirty="0"/>
              <a:t>self-care practices of sleep hygiene and physical activity </a:t>
            </a:r>
            <a:r>
              <a:rPr lang="en-US" sz="2400" dirty="0" smtClean="0"/>
              <a:t>may moderate </a:t>
            </a:r>
            <a:r>
              <a:rPr lang="en-US" sz="2400" dirty="0"/>
              <a:t>the relationship between stress and academic engagement.  </a:t>
            </a:r>
            <a:endParaRPr lang="en-US" sz="2400" dirty="0" smtClean="0"/>
          </a:p>
          <a:p>
            <a:r>
              <a:rPr lang="en-US" sz="2400" dirty="0" smtClean="0"/>
              <a:t>Research </a:t>
            </a:r>
            <a:r>
              <a:rPr lang="en-US" sz="2400" dirty="0"/>
              <a:t>has shown that academic engagement is correlated with positive outcomes for achievement and school completion (Finn &amp; Rock, 1997; </a:t>
            </a:r>
            <a:r>
              <a:rPr lang="en-US" sz="2400" dirty="0" err="1"/>
              <a:t>Fredricks</a:t>
            </a:r>
            <a:r>
              <a:rPr lang="en-US" sz="2400" dirty="0"/>
              <a:t>, </a:t>
            </a:r>
            <a:r>
              <a:rPr lang="en-US" sz="2400" dirty="0" err="1"/>
              <a:t>Blumenfeld</a:t>
            </a:r>
            <a:r>
              <a:rPr lang="en-US" sz="2400" dirty="0"/>
              <a:t>, Paris, 2004).  </a:t>
            </a:r>
            <a:endParaRPr lang="en-US" sz="2400" dirty="0" smtClean="0"/>
          </a:p>
          <a:p>
            <a:r>
              <a:rPr lang="en-US" sz="2400" dirty="0" smtClean="0"/>
              <a:t>Stressful </a:t>
            </a:r>
            <a:r>
              <a:rPr lang="en-US" sz="2400" dirty="0"/>
              <a:t>Life Events have been implicated in hindering various aspects of academic engagement, including specifically achievement.  </a:t>
            </a:r>
            <a:endParaRPr lang="en-US" sz="2400" dirty="0" smtClean="0"/>
          </a:p>
          <a:p>
            <a:r>
              <a:rPr lang="en-US" sz="2400" dirty="0" smtClean="0"/>
              <a:t>Can </a:t>
            </a:r>
            <a:r>
              <a:rPr lang="en-US" sz="2400" dirty="0"/>
              <a:t>the impact of other protective factors such as positive sleep behaviors and regular </a:t>
            </a:r>
            <a:r>
              <a:rPr lang="en-US" sz="2400" dirty="0" smtClean="0"/>
              <a:t>exercise </a:t>
            </a:r>
            <a:r>
              <a:rPr lang="en-US" sz="2400" dirty="0"/>
              <a:t>improve academic engagement for university students who are experiencing elevated levels of </a:t>
            </a:r>
            <a:r>
              <a:rPr lang="en-US" sz="2400" dirty="0" smtClean="0"/>
              <a:t>stress?</a:t>
            </a:r>
            <a:endParaRPr lang="en-US" sz="2400" dirty="0"/>
          </a:p>
        </p:txBody>
      </p:sp>
    </p:spTree>
    <p:extLst>
      <p:ext uri="{BB962C8B-B14F-4D97-AF65-F5344CB8AC3E}">
        <p14:creationId xmlns:p14="http://schemas.microsoft.com/office/powerpoint/2010/main" val="134118031"/>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8000" y="609600"/>
            <a:ext cx="11150600" cy="646331"/>
          </a:xfrm>
          <a:prstGeom prst="rect">
            <a:avLst/>
          </a:prstGeom>
          <a:solidFill>
            <a:schemeClr val="accent5"/>
          </a:solidFill>
        </p:spPr>
        <p:txBody>
          <a:bodyPr wrap="square" rtlCol="0">
            <a:spAutoFit/>
          </a:bodyPr>
          <a:lstStyle/>
          <a:p>
            <a:pPr algn="ctr"/>
            <a:r>
              <a:rPr lang="en-US" sz="3600" dirty="0" smtClean="0">
                <a:latin typeface="Times New Roman" charset="0"/>
                <a:ea typeface="Times New Roman" charset="0"/>
                <a:cs typeface="Times New Roman" charset="0"/>
              </a:rPr>
              <a:t>Research Question # 1</a:t>
            </a:r>
            <a:endParaRPr lang="en-US" sz="3600" dirty="0">
              <a:latin typeface="Times New Roman" charset="0"/>
              <a:ea typeface="Times New Roman" charset="0"/>
              <a:cs typeface="Times New Roman" charset="0"/>
            </a:endParaRPr>
          </a:p>
        </p:txBody>
      </p:sp>
      <p:sp>
        <p:nvSpPr>
          <p:cNvPr id="6" name="TextBox 5"/>
          <p:cNvSpPr txBox="1"/>
          <p:nvPr/>
        </p:nvSpPr>
        <p:spPr>
          <a:xfrm>
            <a:off x="508000" y="1549400"/>
            <a:ext cx="11150600" cy="1354217"/>
          </a:xfrm>
          <a:prstGeom prst="rect">
            <a:avLst/>
          </a:prstGeom>
          <a:noFill/>
        </p:spPr>
        <p:txBody>
          <a:bodyPr wrap="square" rtlCol="0">
            <a:spAutoFit/>
          </a:bodyPr>
          <a:lstStyle/>
          <a:p>
            <a:r>
              <a:rPr lang="en-US" sz="3200" b="1" dirty="0">
                <a:latin typeface="Times New Roman" charset="0"/>
                <a:ea typeface="Times New Roman" charset="0"/>
                <a:cs typeface="Times New Roman" charset="0"/>
              </a:rPr>
              <a:t>What are the effects of stressful life events on academic engagement in undergraduate college students?</a:t>
            </a:r>
            <a:endParaRPr lang="en-US" sz="3200" dirty="0">
              <a:latin typeface="Times New Roman" charset="0"/>
              <a:ea typeface="Times New Roman" charset="0"/>
              <a:cs typeface="Times New Roman" charset="0"/>
            </a:endParaRPr>
          </a:p>
          <a:p>
            <a:endParaRPr lang="en-US" dirty="0"/>
          </a:p>
        </p:txBody>
      </p:sp>
      <p:sp>
        <p:nvSpPr>
          <p:cNvPr id="7" name="TextBox 6"/>
          <p:cNvSpPr txBox="1"/>
          <p:nvPr/>
        </p:nvSpPr>
        <p:spPr>
          <a:xfrm>
            <a:off x="1955800" y="2903617"/>
            <a:ext cx="9220200" cy="2677656"/>
          </a:xfrm>
          <a:prstGeom prst="rect">
            <a:avLst/>
          </a:prstGeom>
          <a:noFill/>
        </p:spPr>
        <p:txBody>
          <a:bodyPr wrap="square" rtlCol="0">
            <a:spAutoFit/>
          </a:bodyPr>
          <a:lstStyle/>
          <a:p>
            <a:r>
              <a:rPr lang="en-US" sz="2800" u="sng" dirty="0">
                <a:solidFill>
                  <a:schemeClr val="accent6"/>
                </a:solidFill>
                <a:latin typeface="Times New Roman" charset="0"/>
                <a:ea typeface="Times New Roman" charset="0"/>
                <a:cs typeface="Times New Roman" charset="0"/>
              </a:rPr>
              <a:t>Hypothesis 1</a:t>
            </a:r>
            <a:r>
              <a:rPr lang="en-US" sz="2800" dirty="0">
                <a:solidFill>
                  <a:schemeClr val="accent6"/>
                </a:solidFill>
                <a:latin typeface="Times New Roman" charset="0"/>
                <a:ea typeface="Times New Roman" charset="0"/>
                <a:cs typeface="Times New Roman" charset="0"/>
              </a:rPr>
              <a:t>:</a:t>
            </a:r>
            <a:r>
              <a:rPr lang="en-US" sz="2800" dirty="0">
                <a:latin typeface="Times New Roman" charset="0"/>
                <a:ea typeface="Times New Roman" charset="0"/>
                <a:cs typeface="Times New Roman" charset="0"/>
              </a:rPr>
              <a:t> </a:t>
            </a:r>
            <a:r>
              <a:rPr lang="en-US" sz="2800" dirty="0" smtClean="0">
                <a:latin typeface="Times New Roman" charset="0"/>
                <a:ea typeface="Times New Roman" charset="0"/>
                <a:cs typeface="Times New Roman" charset="0"/>
              </a:rPr>
              <a:t>I </a:t>
            </a:r>
            <a:r>
              <a:rPr lang="en-US" sz="2800" dirty="0">
                <a:latin typeface="Times New Roman" charset="0"/>
                <a:ea typeface="Times New Roman" charset="0"/>
                <a:cs typeface="Times New Roman" charset="0"/>
              </a:rPr>
              <a:t>hypothesize that increased levels of life stressors will be associated with lower levels of academic engagement.  Specifically, I hypothesize that academic engagement as measured by SCEQ will be lower in undergraduate students who experience a greater number of stressful life events as determined by USQ. </a:t>
            </a:r>
          </a:p>
        </p:txBody>
      </p:sp>
    </p:spTree>
    <p:extLst>
      <p:ext uri="{BB962C8B-B14F-4D97-AF65-F5344CB8AC3E}">
        <p14:creationId xmlns:p14="http://schemas.microsoft.com/office/powerpoint/2010/main" val="1744162031"/>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8000" y="609600"/>
            <a:ext cx="11150600" cy="646331"/>
          </a:xfrm>
          <a:prstGeom prst="rect">
            <a:avLst/>
          </a:prstGeom>
          <a:solidFill>
            <a:schemeClr val="accent5"/>
          </a:solidFill>
        </p:spPr>
        <p:txBody>
          <a:bodyPr wrap="square" rtlCol="0">
            <a:spAutoFit/>
          </a:bodyPr>
          <a:lstStyle/>
          <a:p>
            <a:pPr algn="ctr"/>
            <a:r>
              <a:rPr lang="en-US" sz="3600" dirty="0" smtClean="0">
                <a:latin typeface="Times New Roman" charset="0"/>
                <a:ea typeface="Times New Roman" charset="0"/>
                <a:cs typeface="Times New Roman" charset="0"/>
              </a:rPr>
              <a:t>Research Question # 2</a:t>
            </a:r>
            <a:endParaRPr lang="en-US" sz="3600" dirty="0">
              <a:latin typeface="Times New Roman" charset="0"/>
              <a:ea typeface="Times New Roman" charset="0"/>
              <a:cs typeface="Times New Roman" charset="0"/>
            </a:endParaRPr>
          </a:p>
        </p:txBody>
      </p:sp>
      <p:sp>
        <p:nvSpPr>
          <p:cNvPr id="6" name="TextBox 5"/>
          <p:cNvSpPr txBox="1"/>
          <p:nvPr/>
        </p:nvSpPr>
        <p:spPr>
          <a:xfrm>
            <a:off x="508000" y="1549400"/>
            <a:ext cx="11150600" cy="1077218"/>
          </a:xfrm>
          <a:prstGeom prst="rect">
            <a:avLst/>
          </a:prstGeom>
          <a:noFill/>
        </p:spPr>
        <p:txBody>
          <a:bodyPr wrap="square" rtlCol="0">
            <a:spAutoFit/>
          </a:bodyPr>
          <a:lstStyle/>
          <a:p>
            <a:r>
              <a:rPr lang="en-US" sz="3200" b="1" dirty="0">
                <a:latin typeface="Times New Roman" charset="0"/>
                <a:ea typeface="Times New Roman" charset="0"/>
                <a:cs typeface="Times New Roman" charset="0"/>
              </a:rPr>
              <a:t>What is the relationship between sleep hygiene (SH) and academic engagement in undergraduate students?</a:t>
            </a:r>
            <a:r>
              <a:rPr lang="en-US" sz="3200" dirty="0">
                <a:latin typeface="Times New Roman" charset="0"/>
                <a:ea typeface="Times New Roman" charset="0"/>
                <a:cs typeface="Times New Roman" charset="0"/>
              </a:rPr>
              <a:t> </a:t>
            </a:r>
            <a:endParaRPr lang="en-US" dirty="0">
              <a:latin typeface="Times New Roman" charset="0"/>
              <a:ea typeface="Times New Roman" charset="0"/>
              <a:cs typeface="Times New Roman" charset="0"/>
            </a:endParaRPr>
          </a:p>
        </p:txBody>
      </p:sp>
      <p:sp>
        <p:nvSpPr>
          <p:cNvPr id="7" name="TextBox 6"/>
          <p:cNvSpPr txBox="1"/>
          <p:nvPr/>
        </p:nvSpPr>
        <p:spPr>
          <a:xfrm>
            <a:off x="1816100" y="2626618"/>
            <a:ext cx="9220200" cy="3970318"/>
          </a:xfrm>
          <a:prstGeom prst="rect">
            <a:avLst/>
          </a:prstGeom>
          <a:noFill/>
        </p:spPr>
        <p:txBody>
          <a:bodyPr wrap="square" rtlCol="0">
            <a:spAutoFit/>
          </a:bodyPr>
          <a:lstStyle/>
          <a:p>
            <a:r>
              <a:rPr lang="en-US" sz="2800" u="sng" dirty="0">
                <a:solidFill>
                  <a:schemeClr val="accent6"/>
                </a:solidFill>
                <a:latin typeface="Times New Roman" charset="0"/>
                <a:ea typeface="Times New Roman" charset="0"/>
                <a:cs typeface="Times New Roman" charset="0"/>
              </a:rPr>
              <a:t>Hypothesis </a:t>
            </a:r>
            <a:r>
              <a:rPr lang="en-US" sz="2800" u="sng" dirty="0" smtClean="0">
                <a:solidFill>
                  <a:schemeClr val="accent6"/>
                </a:solidFill>
                <a:latin typeface="Times New Roman" charset="0"/>
                <a:ea typeface="Times New Roman" charset="0"/>
                <a:cs typeface="Times New Roman" charset="0"/>
              </a:rPr>
              <a:t>2</a:t>
            </a:r>
            <a:r>
              <a:rPr lang="en-US" sz="2800" dirty="0" smtClean="0">
                <a:solidFill>
                  <a:schemeClr val="accent6"/>
                </a:solidFill>
                <a:latin typeface="Times New Roman" charset="0"/>
                <a:ea typeface="Times New Roman" charset="0"/>
                <a:cs typeface="Times New Roman" charset="0"/>
              </a:rPr>
              <a:t>:</a:t>
            </a:r>
            <a:endParaRPr lang="en-US" sz="2800" dirty="0" smtClean="0">
              <a:latin typeface="Times New Roman" charset="0"/>
              <a:ea typeface="Times New Roman" charset="0"/>
              <a:cs typeface="Times New Roman" charset="0"/>
            </a:endParaRPr>
          </a:p>
          <a:p>
            <a:pPr marL="457200" indent="-457200">
              <a:buFont typeface="Arial" charset="0"/>
              <a:buChar char="•"/>
            </a:pPr>
            <a:r>
              <a:rPr lang="en-US" sz="2800" dirty="0" smtClean="0">
                <a:latin typeface="Times New Roman" charset="0"/>
                <a:ea typeface="Times New Roman" charset="0"/>
                <a:cs typeface="Times New Roman" charset="0"/>
              </a:rPr>
              <a:t>Lower </a:t>
            </a:r>
            <a:r>
              <a:rPr lang="en-US" sz="2800" dirty="0">
                <a:latin typeface="Times New Roman" charset="0"/>
                <a:ea typeface="Times New Roman" charset="0"/>
                <a:cs typeface="Times New Roman" charset="0"/>
              </a:rPr>
              <a:t>levels of sleep hygiene will be associated with impairments in academic engagement. </a:t>
            </a:r>
            <a:endParaRPr lang="en-US" sz="2800" dirty="0" smtClean="0">
              <a:latin typeface="Times New Roman" charset="0"/>
              <a:ea typeface="Times New Roman" charset="0"/>
              <a:cs typeface="Times New Roman" charset="0"/>
            </a:endParaRPr>
          </a:p>
          <a:p>
            <a:pPr marL="457200" indent="-457200">
              <a:buFont typeface="Arial" charset="0"/>
              <a:buChar char="•"/>
            </a:pPr>
            <a:endParaRPr lang="en-US" sz="2800" dirty="0">
              <a:latin typeface="Times New Roman" charset="0"/>
              <a:ea typeface="Times New Roman" charset="0"/>
              <a:cs typeface="Times New Roman" charset="0"/>
            </a:endParaRPr>
          </a:p>
          <a:p>
            <a:pPr marL="457200" indent="-457200">
              <a:buFont typeface="Arial" charset="0"/>
              <a:buChar char="•"/>
            </a:pPr>
            <a:r>
              <a:rPr lang="en-US" sz="2800" dirty="0">
                <a:latin typeface="Times New Roman" charset="0"/>
                <a:ea typeface="Times New Roman" charset="0"/>
                <a:cs typeface="Times New Roman" charset="0"/>
              </a:rPr>
              <a:t>S</a:t>
            </a:r>
            <a:r>
              <a:rPr lang="en-US" sz="2800" dirty="0" smtClean="0">
                <a:latin typeface="Times New Roman" charset="0"/>
                <a:ea typeface="Times New Roman" charset="0"/>
                <a:cs typeface="Times New Roman" charset="0"/>
              </a:rPr>
              <a:t>leep </a:t>
            </a:r>
            <a:r>
              <a:rPr lang="en-US" sz="2800" dirty="0">
                <a:latin typeface="Times New Roman" charset="0"/>
                <a:ea typeface="Times New Roman" charset="0"/>
                <a:cs typeface="Times New Roman" charset="0"/>
              </a:rPr>
              <a:t>hygiene practices will have the largest effect on both the skills engagement and the performance engagement factors since these factors are based in executive functioning and achievement, areas that have shown consistent links in the literature to impaired sleep.</a:t>
            </a:r>
            <a:r>
              <a:rPr lang="en-US" sz="2800" dirty="0">
                <a:latin typeface="Times New Roman" charset="0"/>
                <a:ea typeface="Times New Roman" charset="0"/>
                <a:cs typeface="Times New Roman" charset="0"/>
              </a:rPr>
              <a:t> </a:t>
            </a:r>
            <a:endParaRPr lang="en-US" sz="2800" dirty="0">
              <a:latin typeface="Times New Roman" charset="0"/>
              <a:ea typeface="Times New Roman" charset="0"/>
              <a:cs typeface="Times New Roman" charset="0"/>
            </a:endParaRPr>
          </a:p>
        </p:txBody>
      </p:sp>
    </p:spTree>
    <p:extLst>
      <p:ext uri="{BB962C8B-B14F-4D97-AF65-F5344CB8AC3E}">
        <p14:creationId xmlns:p14="http://schemas.microsoft.com/office/powerpoint/2010/main" val="1012171610"/>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8000" y="609600"/>
            <a:ext cx="11150600" cy="646331"/>
          </a:xfrm>
          <a:prstGeom prst="rect">
            <a:avLst/>
          </a:prstGeom>
          <a:solidFill>
            <a:schemeClr val="accent5"/>
          </a:solidFill>
        </p:spPr>
        <p:txBody>
          <a:bodyPr wrap="square" rtlCol="0">
            <a:spAutoFit/>
          </a:bodyPr>
          <a:lstStyle/>
          <a:p>
            <a:pPr algn="ctr"/>
            <a:r>
              <a:rPr lang="en-US" sz="3600" dirty="0" smtClean="0">
                <a:latin typeface="Times New Roman" charset="0"/>
                <a:ea typeface="Times New Roman" charset="0"/>
                <a:cs typeface="Times New Roman" charset="0"/>
              </a:rPr>
              <a:t>Research Question # 3</a:t>
            </a:r>
            <a:endParaRPr lang="en-US" sz="3600" dirty="0">
              <a:latin typeface="Times New Roman" charset="0"/>
              <a:ea typeface="Times New Roman" charset="0"/>
              <a:cs typeface="Times New Roman" charset="0"/>
            </a:endParaRPr>
          </a:p>
        </p:txBody>
      </p:sp>
      <p:sp>
        <p:nvSpPr>
          <p:cNvPr id="6" name="TextBox 5"/>
          <p:cNvSpPr txBox="1"/>
          <p:nvPr/>
        </p:nvSpPr>
        <p:spPr>
          <a:xfrm>
            <a:off x="508000" y="1255931"/>
            <a:ext cx="11150600" cy="1077218"/>
          </a:xfrm>
          <a:prstGeom prst="rect">
            <a:avLst/>
          </a:prstGeom>
          <a:noFill/>
        </p:spPr>
        <p:txBody>
          <a:bodyPr wrap="square" rtlCol="0">
            <a:spAutoFit/>
          </a:bodyPr>
          <a:lstStyle/>
          <a:p>
            <a:r>
              <a:rPr lang="en-US" sz="3200" b="1" dirty="0">
                <a:latin typeface="Times New Roman" charset="0"/>
                <a:ea typeface="Times New Roman" charset="0"/>
                <a:cs typeface="Times New Roman" charset="0"/>
              </a:rPr>
              <a:t>Does sleep hygiene moderate the relationship between stressful life events and academic engagement?</a:t>
            </a:r>
            <a:endParaRPr lang="en-US" dirty="0">
              <a:latin typeface="Times New Roman" charset="0"/>
              <a:ea typeface="Times New Roman" charset="0"/>
              <a:cs typeface="Times New Roman" charset="0"/>
            </a:endParaRPr>
          </a:p>
        </p:txBody>
      </p:sp>
      <p:sp>
        <p:nvSpPr>
          <p:cNvPr id="7" name="TextBox 6"/>
          <p:cNvSpPr txBox="1"/>
          <p:nvPr/>
        </p:nvSpPr>
        <p:spPr>
          <a:xfrm>
            <a:off x="1905000" y="2333149"/>
            <a:ext cx="9220200" cy="3847207"/>
          </a:xfrm>
          <a:prstGeom prst="rect">
            <a:avLst/>
          </a:prstGeom>
          <a:noFill/>
        </p:spPr>
        <p:txBody>
          <a:bodyPr wrap="square" rtlCol="0">
            <a:spAutoFit/>
          </a:bodyPr>
          <a:lstStyle/>
          <a:p>
            <a:r>
              <a:rPr lang="en-US" sz="2800" u="sng" dirty="0">
                <a:solidFill>
                  <a:schemeClr val="accent6"/>
                </a:solidFill>
                <a:latin typeface="Times New Roman" charset="0"/>
                <a:ea typeface="Times New Roman" charset="0"/>
                <a:cs typeface="Times New Roman" charset="0"/>
              </a:rPr>
              <a:t>Hypothesis </a:t>
            </a:r>
            <a:r>
              <a:rPr lang="en-US" sz="2800" u="sng" dirty="0" smtClean="0">
                <a:solidFill>
                  <a:schemeClr val="accent6"/>
                </a:solidFill>
                <a:latin typeface="Times New Roman" charset="0"/>
                <a:ea typeface="Times New Roman" charset="0"/>
                <a:cs typeface="Times New Roman" charset="0"/>
              </a:rPr>
              <a:t>3</a:t>
            </a:r>
            <a:r>
              <a:rPr lang="en-US" sz="2800" dirty="0" smtClean="0">
                <a:solidFill>
                  <a:schemeClr val="accent6"/>
                </a:solidFill>
                <a:latin typeface="Times New Roman" charset="0"/>
                <a:ea typeface="Times New Roman" charset="0"/>
                <a:cs typeface="Times New Roman" charset="0"/>
              </a:rPr>
              <a:t>:</a:t>
            </a:r>
            <a:r>
              <a:rPr lang="en-US" sz="2800" dirty="0" smtClean="0">
                <a:latin typeface="Times New Roman" charset="0"/>
                <a:ea typeface="Times New Roman" charset="0"/>
                <a:cs typeface="Times New Roman" charset="0"/>
              </a:rPr>
              <a:t> </a:t>
            </a:r>
          </a:p>
          <a:p>
            <a:pPr marL="457200" indent="-457200">
              <a:buFont typeface="Arial" charset="0"/>
              <a:buChar char="•"/>
            </a:pPr>
            <a:r>
              <a:rPr lang="en-US" sz="2400" dirty="0" smtClean="0">
                <a:latin typeface="Times New Roman" charset="0"/>
                <a:ea typeface="Times New Roman" charset="0"/>
                <a:cs typeface="Times New Roman" charset="0"/>
              </a:rPr>
              <a:t>The </a:t>
            </a:r>
            <a:r>
              <a:rPr lang="en-US" sz="2400" dirty="0">
                <a:latin typeface="Times New Roman" charset="0"/>
                <a:ea typeface="Times New Roman" charset="0"/>
                <a:cs typeface="Times New Roman" charset="0"/>
              </a:rPr>
              <a:t>negative relationship between stressful life events and academic engagement will be mitigated by good sleep hygiene practices in undergraduate students</a:t>
            </a:r>
            <a:r>
              <a:rPr lang="en-US" sz="2400" dirty="0" smtClean="0">
                <a:latin typeface="Times New Roman" charset="0"/>
                <a:ea typeface="Times New Roman" charset="0"/>
                <a:cs typeface="Times New Roman" charset="0"/>
              </a:rPr>
              <a:t>.</a:t>
            </a:r>
          </a:p>
          <a:p>
            <a:pPr marL="457200" indent="-457200">
              <a:buFont typeface="Arial" charset="0"/>
              <a:buChar char="•"/>
            </a:pPr>
            <a:endParaRPr lang="en-US" sz="2400" dirty="0">
              <a:latin typeface="Times New Roman" charset="0"/>
              <a:ea typeface="Times New Roman" charset="0"/>
              <a:cs typeface="Times New Roman" charset="0"/>
            </a:endParaRPr>
          </a:p>
          <a:p>
            <a:pPr marL="457200" indent="-457200">
              <a:buFont typeface="Arial" charset="0"/>
              <a:buChar char="•"/>
            </a:pPr>
            <a:r>
              <a:rPr lang="en-US" sz="2400" dirty="0">
                <a:latin typeface="Times New Roman" charset="0"/>
                <a:ea typeface="Times New Roman" charset="0"/>
                <a:cs typeface="Times New Roman" charset="0"/>
              </a:rPr>
              <a:t>S</a:t>
            </a:r>
            <a:r>
              <a:rPr lang="en-US" sz="2400" dirty="0" smtClean="0">
                <a:latin typeface="Times New Roman" charset="0"/>
                <a:ea typeface="Times New Roman" charset="0"/>
                <a:cs typeface="Times New Roman" charset="0"/>
              </a:rPr>
              <a:t>leep </a:t>
            </a:r>
            <a:r>
              <a:rPr lang="en-US" sz="2400" dirty="0">
                <a:latin typeface="Times New Roman" charset="0"/>
                <a:ea typeface="Times New Roman" charset="0"/>
                <a:cs typeface="Times New Roman" charset="0"/>
              </a:rPr>
              <a:t>hygiene practices will show the greatest moderating effect on the academic engagement factors of skills engagement and performance engagement due to the research indicating strong associations between sleep quality and both executive functioning and academic achievement. </a:t>
            </a:r>
          </a:p>
        </p:txBody>
      </p:sp>
    </p:spTree>
    <p:extLst>
      <p:ext uri="{BB962C8B-B14F-4D97-AF65-F5344CB8AC3E}">
        <p14:creationId xmlns:p14="http://schemas.microsoft.com/office/powerpoint/2010/main" val="1225741208"/>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8000" y="609600"/>
            <a:ext cx="11150600" cy="646331"/>
          </a:xfrm>
          <a:prstGeom prst="rect">
            <a:avLst/>
          </a:prstGeom>
          <a:solidFill>
            <a:schemeClr val="accent5"/>
          </a:solidFill>
        </p:spPr>
        <p:txBody>
          <a:bodyPr wrap="square" rtlCol="0">
            <a:spAutoFit/>
          </a:bodyPr>
          <a:lstStyle/>
          <a:p>
            <a:pPr algn="ctr"/>
            <a:r>
              <a:rPr lang="en-US" sz="3600" dirty="0" smtClean="0">
                <a:latin typeface="Times New Roman" charset="0"/>
                <a:ea typeface="Times New Roman" charset="0"/>
                <a:cs typeface="Times New Roman" charset="0"/>
              </a:rPr>
              <a:t>Research Question # 4</a:t>
            </a:r>
            <a:endParaRPr lang="en-US" sz="3600" dirty="0">
              <a:latin typeface="Times New Roman" charset="0"/>
              <a:ea typeface="Times New Roman" charset="0"/>
              <a:cs typeface="Times New Roman" charset="0"/>
            </a:endParaRPr>
          </a:p>
        </p:txBody>
      </p:sp>
      <p:sp>
        <p:nvSpPr>
          <p:cNvPr id="6" name="TextBox 5"/>
          <p:cNvSpPr txBox="1"/>
          <p:nvPr/>
        </p:nvSpPr>
        <p:spPr>
          <a:xfrm>
            <a:off x="508000" y="1549400"/>
            <a:ext cx="11150600" cy="1354217"/>
          </a:xfrm>
          <a:prstGeom prst="rect">
            <a:avLst/>
          </a:prstGeom>
          <a:noFill/>
        </p:spPr>
        <p:txBody>
          <a:bodyPr wrap="square" rtlCol="0">
            <a:spAutoFit/>
          </a:bodyPr>
          <a:lstStyle/>
          <a:p>
            <a:r>
              <a:rPr lang="en-US" sz="3200" b="1" dirty="0">
                <a:latin typeface="Times New Roman" charset="0"/>
                <a:ea typeface="Times New Roman" charset="0"/>
                <a:cs typeface="Times New Roman" charset="0"/>
              </a:rPr>
              <a:t>What are the effects of physical activity on academic engagement in undergraduate students?</a:t>
            </a:r>
            <a:endParaRPr lang="en-US" sz="3200" dirty="0">
              <a:latin typeface="Times New Roman" charset="0"/>
              <a:ea typeface="Times New Roman" charset="0"/>
              <a:cs typeface="Times New Roman" charset="0"/>
            </a:endParaRPr>
          </a:p>
          <a:p>
            <a:endParaRPr lang="en-US" dirty="0"/>
          </a:p>
        </p:txBody>
      </p:sp>
      <p:sp>
        <p:nvSpPr>
          <p:cNvPr id="7" name="TextBox 6"/>
          <p:cNvSpPr txBox="1"/>
          <p:nvPr/>
        </p:nvSpPr>
        <p:spPr>
          <a:xfrm>
            <a:off x="1955800" y="2903617"/>
            <a:ext cx="9220200" cy="1815882"/>
          </a:xfrm>
          <a:prstGeom prst="rect">
            <a:avLst/>
          </a:prstGeom>
          <a:noFill/>
        </p:spPr>
        <p:txBody>
          <a:bodyPr wrap="square" rtlCol="0">
            <a:spAutoFit/>
          </a:bodyPr>
          <a:lstStyle/>
          <a:p>
            <a:r>
              <a:rPr lang="en-US" sz="2800" u="sng" dirty="0">
                <a:solidFill>
                  <a:schemeClr val="accent6"/>
                </a:solidFill>
                <a:latin typeface="Times New Roman" charset="0"/>
                <a:ea typeface="Times New Roman" charset="0"/>
                <a:cs typeface="Times New Roman" charset="0"/>
              </a:rPr>
              <a:t>Hypothesis </a:t>
            </a:r>
            <a:r>
              <a:rPr lang="en-US" sz="2800" u="sng" dirty="0" smtClean="0">
                <a:solidFill>
                  <a:schemeClr val="accent6"/>
                </a:solidFill>
                <a:latin typeface="Times New Roman" charset="0"/>
                <a:ea typeface="Times New Roman" charset="0"/>
                <a:cs typeface="Times New Roman" charset="0"/>
              </a:rPr>
              <a:t>4</a:t>
            </a:r>
            <a:r>
              <a:rPr lang="en-US" sz="2800" dirty="0" smtClean="0">
                <a:solidFill>
                  <a:schemeClr val="accent6"/>
                </a:solidFill>
                <a:latin typeface="Times New Roman" charset="0"/>
                <a:ea typeface="Times New Roman" charset="0"/>
                <a:cs typeface="Times New Roman" charset="0"/>
              </a:rPr>
              <a:t>:</a:t>
            </a:r>
            <a:r>
              <a:rPr lang="en-US" sz="2800" dirty="0" smtClean="0">
                <a:latin typeface="Times New Roman" charset="0"/>
                <a:ea typeface="Times New Roman" charset="0"/>
                <a:cs typeface="Times New Roman" charset="0"/>
              </a:rPr>
              <a:t> </a:t>
            </a:r>
            <a:r>
              <a:rPr lang="en-US" sz="2800" dirty="0">
                <a:latin typeface="Times New Roman" charset="0"/>
                <a:ea typeface="Times New Roman" charset="0"/>
                <a:cs typeface="Times New Roman" charset="0"/>
              </a:rPr>
              <a:t>I hypothesize that increased levels of exercise (based on number of days per week) for strenuous exercise will be associated with higher levels of Academic Engagement; most specifically for the participation factor.</a:t>
            </a:r>
            <a:r>
              <a:rPr lang="en-US" sz="2800" dirty="0">
                <a:latin typeface="Times New Roman" charset="0"/>
                <a:ea typeface="Times New Roman" charset="0"/>
                <a:cs typeface="Times New Roman" charset="0"/>
              </a:rPr>
              <a:t> </a:t>
            </a:r>
            <a:endParaRPr lang="en-US" sz="2800" dirty="0">
              <a:latin typeface="Times New Roman" charset="0"/>
              <a:ea typeface="Times New Roman" charset="0"/>
              <a:cs typeface="Times New Roman" charset="0"/>
            </a:endParaRPr>
          </a:p>
        </p:txBody>
      </p:sp>
    </p:spTree>
    <p:extLst>
      <p:ext uri="{BB962C8B-B14F-4D97-AF65-F5344CB8AC3E}">
        <p14:creationId xmlns:p14="http://schemas.microsoft.com/office/powerpoint/2010/main" val="1167408600"/>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8000" y="609600"/>
            <a:ext cx="11150600" cy="646331"/>
          </a:xfrm>
          <a:prstGeom prst="rect">
            <a:avLst/>
          </a:prstGeom>
          <a:solidFill>
            <a:schemeClr val="accent5"/>
          </a:solidFill>
        </p:spPr>
        <p:txBody>
          <a:bodyPr wrap="square" rtlCol="0">
            <a:spAutoFit/>
          </a:bodyPr>
          <a:lstStyle/>
          <a:p>
            <a:pPr algn="ctr"/>
            <a:r>
              <a:rPr lang="en-US" sz="3600" dirty="0" smtClean="0">
                <a:latin typeface="Times New Roman" charset="0"/>
                <a:ea typeface="Times New Roman" charset="0"/>
                <a:cs typeface="Times New Roman" charset="0"/>
              </a:rPr>
              <a:t>Research Question # 5</a:t>
            </a:r>
            <a:endParaRPr lang="en-US" sz="3600" dirty="0">
              <a:latin typeface="Times New Roman" charset="0"/>
              <a:ea typeface="Times New Roman" charset="0"/>
              <a:cs typeface="Times New Roman" charset="0"/>
            </a:endParaRPr>
          </a:p>
        </p:txBody>
      </p:sp>
      <p:sp>
        <p:nvSpPr>
          <p:cNvPr id="6" name="TextBox 5"/>
          <p:cNvSpPr txBox="1"/>
          <p:nvPr/>
        </p:nvSpPr>
        <p:spPr>
          <a:xfrm>
            <a:off x="508000" y="1549400"/>
            <a:ext cx="11150600" cy="1077218"/>
          </a:xfrm>
          <a:prstGeom prst="rect">
            <a:avLst/>
          </a:prstGeom>
          <a:noFill/>
        </p:spPr>
        <p:txBody>
          <a:bodyPr wrap="square" rtlCol="0">
            <a:spAutoFit/>
          </a:bodyPr>
          <a:lstStyle/>
          <a:p>
            <a:r>
              <a:rPr lang="en-US" sz="3200" b="1" dirty="0">
                <a:latin typeface="Times New Roman" charset="0"/>
                <a:ea typeface="Times New Roman" charset="0"/>
                <a:cs typeface="Times New Roman" charset="0"/>
              </a:rPr>
              <a:t>Does exercise moderate the relationship between stressful life events and academic engagement?</a:t>
            </a:r>
            <a:endParaRPr lang="en-US" dirty="0">
              <a:latin typeface="Times New Roman" charset="0"/>
              <a:ea typeface="Times New Roman" charset="0"/>
              <a:cs typeface="Times New Roman" charset="0"/>
            </a:endParaRPr>
          </a:p>
        </p:txBody>
      </p:sp>
      <p:sp>
        <p:nvSpPr>
          <p:cNvPr id="7" name="TextBox 6"/>
          <p:cNvSpPr txBox="1"/>
          <p:nvPr/>
        </p:nvSpPr>
        <p:spPr>
          <a:xfrm>
            <a:off x="1955800" y="2903617"/>
            <a:ext cx="9220200" cy="3970318"/>
          </a:xfrm>
          <a:prstGeom prst="rect">
            <a:avLst/>
          </a:prstGeom>
          <a:noFill/>
        </p:spPr>
        <p:txBody>
          <a:bodyPr wrap="square" rtlCol="0">
            <a:spAutoFit/>
          </a:bodyPr>
          <a:lstStyle/>
          <a:p>
            <a:r>
              <a:rPr lang="en-US" sz="2800" u="sng" dirty="0">
                <a:solidFill>
                  <a:schemeClr val="accent6"/>
                </a:solidFill>
                <a:latin typeface="Times New Roman" charset="0"/>
                <a:ea typeface="Times New Roman" charset="0"/>
                <a:cs typeface="Times New Roman" charset="0"/>
              </a:rPr>
              <a:t>Hypothesis </a:t>
            </a:r>
            <a:r>
              <a:rPr lang="en-US" sz="2800" u="sng" dirty="0">
                <a:solidFill>
                  <a:schemeClr val="accent6"/>
                </a:solidFill>
                <a:latin typeface="Times New Roman" charset="0"/>
                <a:ea typeface="Times New Roman" charset="0"/>
                <a:cs typeface="Times New Roman" charset="0"/>
              </a:rPr>
              <a:t>5</a:t>
            </a:r>
            <a:r>
              <a:rPr lang="en-US" sz="2800" dirty="0" smtClean="0">
                <a:solidFill>
                  <a:schemeClr val="accent6"/>
                </a:solidFill>
                <a:latin typeface="Times New Roman" charset="0"/>
                <a:ea typeface="Times New Roman" charset="0"/>
                <a:cs typeface="Times New Roman" charset="0"/>
              </a:rPr>
              <a:t>:</a:t>
            </a:r>
            <a:r>
              <a:rPr lang="en-US" sz="2800" dirty="0" smtClean="0">
                <a:latin typeface="Times New Roman" charset="0"/>
                <a:ea typeface="Times New Roman" charset="0"/>
                <a:cs typeface="Times New Roman" charset="0"/>
              </a:rPr>
              <a:t> </a:t>
            </a:r>
            <a:r>
              <a:rPr lang="en-US" sz="2800" dirty="0">
                <a:latin typeface="Times New Roman" charset="0"/>
                <a:ea typeface="Times New Roman" charset="0"/>
                <a:cs typeface="Times New Roman" charset="0"/>
              </a:rPr>
              <a:t>I hypothesize that students with higher levels of stressful life events will experience lower academic engagement, specifically in the area of participation, if they show low levels of physical activity. </a:t>
            </a:r>
            <a:endParaRPr lang="en-US" sz="2800" dirty="0" smtClean="0">
              <a:latin typeface="Times New Roman" charset="0"/>
              <a:ea typeface="Times New Roman" charset="0"/>
              <a:cs typeface="Times New Roman" charset="0"/>
            </a:endParaRPr>
          </a:p>
          <a:p>
            <a:endParaRPr lang="en-US" sz="2800" dirty="0">
              <a:latin typeface="Times New Roman" charset="0"/>
              <a:ea typeface="Times New Roman" charset="0"/>
              <a:cs typeface="Times New Roman" charset="0"/>
            </a:endParaRPr>
          </a:p>
          <a:p>
            <a:r>
              <a:rPr lang="en-US" sz="2800" dirty="0" smtClean="0">
                <a:latin typeface="Times New Roman" charset="0"/>
                <a:ea typeface="Times New Roman" charset="0"/>
                <a:cs typeface="Times New Roman" charset="0"/>
              </a:rPr>
              <a:t>Due </a:t>
            </a:r>
            <a:r>
              <a:rPr lang="en-US" sz="2800" dirty="0">
                <a:latin typeface="Times New Roman" charset="0"/>
                <a:ea typeface="Times New Roman" charset="0"/>
                <a:cs typeface="Times New Roman" charset="0"/>
              </a:rPr>
              <a:t>to the fact that the positive impacts of exercise seem to be based on a dosage-threshold, I postulate that high levels of strenuous activity will mitigate the effect of stressful life events on academic engagement.</a:t>
            </a:r>
            <a:r>
              <a:rPr lang="en-US" sz="2800" dirty="0">
                <a:latin typeface="Times New Roman" charset="0"/>
                <a:ea typeface="Times New Roman" charset="0"/>
                <a:cs typeface="Times New Roman" charset="0"/>
              </a:rPr>
              <a:t> </a:t>
            </a:r>
            <a:endParaRPr lang="en-US" sz="2800" dirty="0">
              <a:latin typeface="Times New Roman" charset="0"/>
              <a:ea typeface="Times New Roman" charset="0"/>
              <a:cs typeface="Times New Roman" charset="0"/>
            </a:endParaRPr>
          </a:p>
        </p:txBody>
      </p:sp>
    </p:spTree>
    <p:extLst>
      <p:ext uri="{BB962C8B-B14F-4D97-AF65-F5344CB8AC3E}">
        <p14:creationId xmlns:p14="http://schemas.microsoft.com/office/powerpoint/2010/main" val="1803872148"/>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8000" y="609600"/>
            <a:ext cx="11150600" cy="646331"/>
          </a:xfrm>
          <a:prstGeom prst="rect">
            <a:avLst/>
          </a:prstGeom>
          <a:solidFill>
            <a:schemeClr val="accent5"/>
          </a:solidFill>
        </p:spPr>
        <p:txBody>
          <a:bodyPr wrap="square" rtlCol="0">
            <a:spAutoFit/>
          </a:bodyPr>
          <a:lstStyle/>
          <a:p>
            <a:pPr algn="ctr"/>
            <a:r>
              <a:rPr lang="en-US" sz="3600" dirty="0" smtClean="0">
                <a:latin typeface="Times New Roman" charset="0"/>
                <a:ea typeface="Times New Roman" charset="0"/>
                <a:cs typeface="Times New Roman" charset="0"/>
              </a:rPr>
              <a:t>Research Question # 6</a:t>
            </a:r>
            <a:endParaRPr lang="en-US" sz="3600" dirty="0">
              <a:latin typeface="Times New Roman" charset="0"/>
              <a:ea typeface="Times New Roman" charset="0"/>
              <a:cs typeface="Times New Roman" charset="0"/>
            </a:endParaRPr>
          </a:p>
        </p:txBody>
      </p:sp>
      <p:sp>
        <p:nvSpPr>
          <p:cNvPr id="6" name="TextBox 5"/>
          <p:cNvSpPr txBox="1"/>
          <p:nvPr/>
        </p:nvSpPr>
        <p:spPr>
          <a:xfrm>
            <a:off x="508000" y="1549400"/>
            <a:ext cx="11150600" cy="1077218"/>
          </a:xfrm>
          <a:prstGeom prst="rect">
            <a:avLst/>
          </a:prstGeom>
          <a:noFill/>
        </p:spPr>
        <p:txBody>
          <a:bodyPr wrap="square" rtlCol="0">
            <a:spAutoFit/>
          </a:bodyPr>
          <a:lstStyle/>
          <a:p>
            <a:r>
              <a:rPr lang="en-US" sz="3200" b="1" dirty="0">
                <a:latin typeface="Times New Roman" charset="0"/>
                <a:ea typeface="Times New Roman" charset="0"/>
                <a:cs typeface="Times New Roman" charset="0"/>
              </a:rPr>
              <a:t>What is the hierarchical influence of the effects of stressful life events, sleep hygiene, and exercise on academic engagement?</a:t>
            </a:r>
            <a:endParaRPr lang="en-US" dirty="0">
              <a:latin typeface="Times New Roman" charset="0"/>
              <a:ea typeface="Times New Roman" charset="0"/>
              <a:cs typeface="Times New Roman" charset="0"/>
            </a:endParaRPr>
          </a:p>
        </p:txBody>
      </p:sp>
      <p:sp>
        <p:nvSpPr>
          <p:cNvPr id="7" name="TextBox 6"/>
          <p:cNvSpPr txBox="1"/>
          <p:nvPr/>
        </p:nvSpPr>
        <p:spPr>
          <a:xfrm>
            <a:off x="1955800" y="2903617"/>
            <a:ext cx="9220200" cy="2677656"/>
          </a:xfrm>
          <a:prstGeom prst="rect">
            <a:avLst/>
          </a:prstGeom>
          <a:noFill/>
        </p:spPr>
        <p:txBody>
          <a:bodyPr wrap="square" rtlCol="0">
            <a:spAutoFit/>
          </a:bodyPr>
          <a:lstStyle/>
          <a:p>
            <a:r>
              <a:rPr lang="en-US" sz="2800" u="sng" dirty="0">
                <a:solidFill>
                  <a:schemeClr val="accent6"/>
                </a:solidFill>
                <a:latin typeface="Times New Roman" charset="0"/>
                <a:ea typeface="Times New Roman" charset="0"/>
                <a:cs typeface="Times New Roman" charset="0"/>
              </a:rPr>
              <a:t>Hypothesis </a:t>
            </a:r>
            <a:r>
              <a:rPr lang="en-US" sz="2800" u="sng" dirty="0">
                <a:solidFill>
                  <a:schemeClr val="accent6"/>
                </a:solidFill>
                <a:latin typeface="Times New Roman" charset="0"/>
                <a:ea typeface="Times New Roman" charset="0"/>
                <a:cs typeface="Times New Roman" charset="0"/>
              </a:rPr>
              <a:t>5</a:t>
            </a:r>
            <a:r>
              <a:rPr lang="en-US" sz="2800" dirty="0" smtClean="0">
                <a:solidFill>
                  <a:schemeClr val="accent6"/>
                </a:solidFill>
                <a:latin typeface="Times New Roman" charset="0"/>
                <a:ea typeface="Times New Roman" charset="0"/>
                <a:cs typeface="Times New Roman" charset="0"/>
              </a:rPr>
              <a:t>:</a:t>
            </a:r>
            <a:r>
              <a:rPr lang="en-US" sz="2800" dirty="0" smtClean="0">
                <a:latin typeface="Times New Roman" charset="0"/>
                <a:ea typeface="Times New Roman" charset="0"/>
                <a:cs typeface="Times New Roman" charset="0"/>
              </a:rPr>
              <a:t> </a:t>
            </a:r>
            <a:r>
              <a:rPr lang="en-US" sz="2800" dirty="0">
                <a:latin typeface="Times New Roman" charset="0"/>
                <a:ea typeface="Times New Roman" charset="0"/>
                <a:cs typeface="Times New Roman" charset="0"/>
              </a:rPr>
              <a:t>Since self-care practices have been shown to improve various elements of engagement, how these self-care practices differentially impact academic engagement will be explored to identify the aspects that can influence academic engagement in undergraduate students. </a:t>
            </a:r>
            <a:r>
              <a:rPr lang="en-US" sz="2800" b="1" dirty="0"/>
              <a:t/>
            </a:r>
            <a:br>
              <a:rPr lang="en-US" sz="2800" b="1" dirty="0"/>
            </a:br>
            <a:endParaRPr lang="en-US" sz="2800" dirty="0">
              <a:latin typeface="Times New Roman" charset="0"/>
              <a:ea typeface="Times New Roman" charset="0"/>
              <a:cs typeface="Times New Roman" charset="0"/>
            </a:endParaRPr>
          </a:p>
        </p:txBody>
      </p:sp>
    </p:spTree>
    <p:extLst>
      <p:ext uri="{BB962C8B-B14F-4D97-AF65-F5344CB8AC3E}">
        <p14:creationId xmlns:p14="http://schemas.microsoft.com/office/powerpoint/2010/main" val="193844912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C28AFC6-B88D-44A9-B54D-F106267A34DB}"/>
              </a:ext>
            </a:extLst>
          </p:cNvPr>
          <p:cNvSpPr>
            <a:spLocks noGrp="1"/>
          </p:cNvSpPr>
          <p:nvPr>
            <p:ph type="title"/>
          </p:nvPr>
        </p:nvSpPr>
        <p:spPr/>
        <p:txBody>
          <a:bodyPr vert="horz" lIns="91440" tIns="45720" rIns="91440" bIns="45720" rtlCol="0" anchor="ctr">
            <a:normAutofit/>
          </a:bodyPr>
          <a:lstStyle/>
          <a:p>
            <a:pPr algn="ctr"/>
            <a:r>
              <a:rPr lang="en-US" sz="3600"/>
              <a:t>Academic Engagement</a:t>
            </a:r>
            <a:endParaRPr lang="en-US"/>
          </a:p>
        </p:txBody>
      </p:sp>
      <p:sp>
        <p:nvSpPr>
          <p:cNvPr id="3" name="Content Placeholder 2">
            <a:extLst>
              <a:ext uri="{FF2B5EF4-FFF2-40B4-BE49-F238E27FC236}">
                <a16:creationId xmlns:a16="http://schemas.microsoft.com/office/drawing/2014/main" xmlns="" id="{40282163-5A20-4A17-9256-D02A2DDCA966}"/>
              </a:ext>
            </a:extLst>
          </p:cNvPr>
          <p:cNvSpPr>
            <a:spLocks noGrp="1"/>
          </p:cNvSpPr>
          <p:nvPr>
            <p:ph idx="1"/>
          </p:nvPr>
        </p:nvSpPr>
        <p:spPr>
          <a:xfrm>
            <a:off x="581025" y="2181225"/>
            <a:ext cx="11029950" cy="4115174"/>
          </a:xfrm>
        </p:spPr>
        <p:txBody>
          <a:bodyPr vert="horz" lIns="91440" tIns="45720" rIns="91440" bIns="45720" rtlCol="0" anchor="t">
            <a:normAutofit fontScale="55000" lnSpcReduction="20000"/>
          </a:bodyPr>
          <a:lstStyle/>
          <a:p>
            <a:pPr marL="305435" indent="-305435"/>
            <a:r>
              <a:rPr lang="en-US" b="1" dirty="0"/>
              <a:t>Definition: Multi-faceted concept</a:t>
            </a:r>
          </a:p>
          <a:p>
            <a:pPr marL="629920" lvl="1" indent="-305435"/>
            <a:endParaRPr lang="en-US" sz="1800" dirty="0"/>
          </a:p>
          <a:p>
            <a:pPr marL="0" indent="0">
              <a:buNone/>
            </a:pPr>
            <a:endParaRPr lang="en-US" dirty="0"/>
          </a:p>
          <a:p>
            <a:pPr marL="305435" indent="-305435"/>
            <a:endParaRPr lang="en-US" dirty="0"/>
          </a:p>
          <a:p>
            <a:pPr marL="305435" indent="-305435"/>
            <a:endParaRPr lang="en-US" dirty="0"/>
          </a:p>
          <a:p>
            <a:pPr marL="305435" indent="-305435"/>
            <a:endParaRPr lang="en-US" dirty="0"/>
          </a:p>
          <a:p>
            <a:pPr marL="305435" indent="-305435"/>
            <a:r>
              <a:rPr lang="en-US" b="1" dirty="0" err="1"/>
              <a:t>Zepke</a:t>
            </a:r>
            <a:r>
              <a:rPr lang="en-US" b="1" dirty="0"/>
              <a:t> and Leach (2010) - Meta-analysis evaluated 93 studies from 10 different countries. Study results identified four perspectives on school engagement.</a:t>
            </a:r>
          </a:p>
          <a:p>
            <a:pPr marL="0" indent="0">
              <a:buNone/>
            </a:pPr>
            <a:endParaRPr lang="en-US" sz="3200" b="1" dirty="0"/>
          </a:p>
          <a:p>
            <a:pPr marL="305435" indent="-305435"/>
            <a:r>
              <a:rPr lang="en-US" sz="4000" b="1" dirty="0">
                <a:solidFill>
                  <a:schemeClr val="accent1"/>
                </a:solidFill>
              </a:rPr>
              <a:t>Intrinsic ("micro") versus Extrinsic ("macro") Characteristics</a:t>
            </a:r>
          </a:p>
          <a:p>
            <a:pPr marL="629920" lvl="1" indent="-305435"/>
            <a:r>
              <a:rPr lang="en-US" sz="3200" b="1" dirty="0">
                <a:solidFill>
                  <a:schemeClr val="accent2"/>
                </a:solidFill>
              </a:rPr>
              <a:t>Macro Example: Teacher/Student Relations</a:t>
            </a:r>
          </a:p>
          <a:p>
            <a:pPr marL="629920" lvl="1" indent="-305435"/>
            <a:r>
              <a:rPr lang="en-US" sz="3200" b="1" dirty="0">
                <a:solidFill>
                  <a:schemeClr val="accent2"/>
                </a:solidFill>
              </a:rPr>
              <a:t>Micro Example: Mood, Motivation, Executive Functioning</a:t>
            </a:r>
          </a:p>
          <a:p>
            <a:pPr marL="324485" lvl="1" indent="0">
              <a:buNone/>
            </a:pPr>
            <a:endParaRPr lang="en-US" dirty="0"/>
          </a:p>
          <a:p>
            <a:pPr marL="305435" indent="-305435"/>
            <a:r>
              <a:rPr lang="en-US" dirty="0"/>
              <a:t>Handelsman et al. (20  ) - Developed inventory of academic engagement called the Student Course Engagement Questionnaire (SCEQ)</a:t>
            </a:r>
          </a:p>
          <a:p>
            <a:pPr marL="629920" lvl="1" indent="-305435"/>
            <a:r>
              <a:rPr lang="en-US" dirty="0">
                <a:solidFill>
                  <a:schemeClr val="tx1"/>
                </a:solidFill>
              </a:rPr>
              <a:t>Evaluated engagement from the micro perspective</a:t>
            </a:r>
          </a:p>
          <a:p>
            <a:pPr marL="629920" lvl="1" indent="-305435"/>
            <a:r>
              <a:rPr lang="en-US" dirty="0">
                <a:solidFill>
                  <a:schemeClr val="tx1"/>
                </a:solidFill>
              </a:rPr>
              <a:t>Identified Four Factors of Student Engagement</a:t>
            </a:r>
          </a:p>
        </p:txBody>
      </p:sp>
      <p:sp>
        <p:nvSpPr>
          <p:cNvPr id="4" name="TextBox 3">
            <a:extLst>
              <a:ext uri="{FF2B5EF4-FFF2-40B4-BE49-F238E27FC236}">
                <a16:creationId xmlns:a16="http://schemas.microsoft.com/office/drawing/2014/main" xmlns="" id="{6E02D647-40F7-4473-AE89-7D33C1E413BF}"/>
              </a:ext>
            </a:extLst>
          </p:cNvPr>
          <p:cNvSpPr txBox="1"/>
          <p:nvPr/>
        </p:nvSpPr>
        <p:spPr>
          <a:xfrm>
            <a:off x="1628775" y="2486025"/>
            <a:ext cx="8461506" cy="830997"/>
          </a:xfrm>
          <a:prstGeom prst="rect">
            <a:avLst/>
          </a:prstGeom>
          <a:ln>
            <a:solidFill>
              <a:schemeClr val="accent2"/>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a:t>Marks (2000): “the attention, interest, investment, and effort students expend in the work of learning. Defined in this way, engagement implies both affective and behavioral participation in the learning experience” (pg. 154-155).</a:t>
            </a:r>
          </a:p>
        </p:txBody>
      </p:sp>
    </p:spTree>
    <p:extLst>
      <p:ext uri="{BB962C8B-B14F-4D97-AF65-F5344CB8AC3E}">
        <p14:creationId xmlns:p14="http://schemas.microsoft.com/office/powerpoint/2010/main" val="1143010295"/>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p:txBody>
          <a:bodyPr anchor="t">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Participants</a:t>
            </a:r>
            <a:r>
              <a:rPr lang="en-US" sz="3600" dirty="0" smtClean="0">
                <a:solidFill>
                  <a:schemeClr val="accent2"/>
                </a:solidFill>
                <a:latin typeface="Times New Roman" charset="0"/>
                <a:ea typeface="Times New Roman" charset="0"/>
                <a:cs typeface="Times New Roman" charset="0"/>
              </a:rPr>
              <a:t>:</a:t>
            </a:r>
            <a:r>
              <a:rPr lang="en-US" sz="1400" dirty="0" smtClean="0"/>
              <a:t> </a:t>
            </a:r>
          </a:p>
          <a:p>
            <a:pPr marL="0" marR="0" lvl="0" indent="0" defTabSz="914400" eaLnBrk="1" fontAlgn="auto" latinLnBrk="0" hangingPunct="1">
              <a:lnSpc>
                <a:spcPct val="100000"/>
              </a:lnSpc>
              <a:spcBef>
                <a:spcPts val="0"/>
              </a:spcBef>
              <a:spcAft>
                <a:spcPts val="0"/>
              </a:spcAft>
              <a:buClrTx/>
              <a:buSzTx/>
              <a:buFontTx/>
              <a:buNone/>
              <a:tabLst/>
              <a:defRPr/>
            </a:pPr>
            <a:endParaRPr lang="en-US" sz="1400" dirty="0"/>
          </a:p>
          <a:p>
            <a:pPr marL="400050" lvl="1" indent="0">
              <a:buFont typeface="Wingdings" pitchFamily="2" charset="2"/>
              <a:buChar char="§"/>
            </a:pPr>
            <a:r>
              <a:rPr lang="en-US" b="1" dirty="0">
                <a:latin typeface="Times New Roman" charset="0"/>
                <a:ea typeface="Times New Roman" charset="0"/>
                <a:cs typeface="Times New Roman" charset="0"/>
              </a:rPr>
              <a:t>203 undergraduate students who were part of the educational psychology research pool at a large southeastern university</a:t>
            </a:r>
            <a:r>
              <a:rPr lang="en-US" b="1" dirty="0">
                <a:latin typeface="Times New Roman" charset="0"/>
                <a:ea typeface="Times New Roman" charset="0"/>
                <a:cs typeface="Times New Roman" charset="0"/>
              </a:rPr>
              <a:t> </a:t>
            </a:r>
            <a:endParaRPr lang="en-US" b="1" dirty="0" smtClean="0">
              <a:latin typeface="Times New Roman" charset="0"/>
              <a:ea typeface="Times New Roman" charset="0"/>
              <a:cs typeface="Times New Roman" charset="0"/>
            </a:endParaRPr>
          </a:p>
          <a:p>
            <a:pPr marL="400050" lvl="1" indent="0">
              <a:buFont typeface="Wingdings" pitchFamily="2" charset="2"/>
              <a:buChar char="§"/>
            </a:pPr>
            <a:r>
              <a:rPr lang="en-US" b="1" dirty="0" smtClean="0">
                <a:latin typeface="Times New Roman" charset="0"/>
                <a:ea typeface="Times New Roman" charset="0"/>
                <a:cs typeface="Times New Roman" charset="0"/>
              </a:rPr>
              <a:t>159 female, 44 </a:t>
            </a:r>
            <a:r>
              <a:rPr lang="en-US" b="1" dirty="0">
                <a:latin typeface="Times New Roman" charset="0"/>
                <a:ea typeface="Times New Roman" charset="0"/>
                <a:cs typeface="Times New Roman" charset="0"/>
              </a:rPr>
              <a:t>male. </a:t>
            </a:r>
            <a:endParaRPr lang="en-US" b="1" dirty="0">
              <a:latin typeface="Times New Roman" charset="0"/>
              <a:ea typeface="Times New Roman" charset="0"/>
              <a:cs typeface="Times New Roman" charset="0"/>
            </a:endParaRPr>
          </a:p>
          <a:p>
            <a:pPr marL="400050" lvl="1" indent="0">
              <a:buFont typeface="Wingdings" pitchFamily="2" charset="2"/>
              <a:buChar char="§"/>
            </a:pPr>
            <a:r>
              <a:rPr lang="en-US" b="1" dirty="0" smtClean="0">
                <a:latin typeface="Times New Roman" charset="0"/>
                <a:ea typeface="Times New Roman" charset="0"/>
                <a:cs typeface="Times New Roman" charset="0"/>
              </a:rPr>
              <a:t>50 </a:t>
            </a:r>
            <a:r>
              <a:rPr lang="en-US" b="1" dirty="0">
                <a:latin typeface="Times New Roman" charset="0"/>
                <a:ea typeface="Times New Roman" charset="0"/>
                <a:cs typeface="Times New Roman" charset="0"/>
              </a:rPr>
              <a:t>freshmen, 51 sophomores, 56 juniors, and 44 seniors.  </a:t>
            </a:r>
            <a:endParaRPr lang="en-US" b="1" dirty="0" smtClean="0">
              <a:latin typeface="Times New Roman" charset="0"/>
              <a:ea typeface="Times New Roman" charset="0"/>
              <a:cs typeface="Times New Roman" charset="0"/>
            </a:endParaRPr>
          </a:p>
          <a:p>
            <a:pPr marL="400050" lvl="1" indent="0">
              <a:buFont typeface="Wingdings" pitchFamily="2" charset="2"/>
              <a:buChar char="§"/>
            </a:pPr>
            <a:r>
              <a:rPr lang="en-US" b="1" dirty="0" smtClean="0">
                <a:latin typeface="Times New Roman" charset="0"/>
                <a:ea typeface="Times New Roman" charset="0"/>
                <a:cs typeface="Times New Roman" charset="0"/>
              </a:rPr>
              <a:t>10 “Asian,” 40 </a:t>
            </a:r>
            <a:r>
              <a:rPr lang="en-US" b="1" dirty="0">
                <a:latin typeface="Times New Roman" charset="0"/>
                <a:ea typeface="Times New Roman" charset="0"/>
                <a:cs typeface="Times New Roman" charset="0"/>
              </a:rPr>
              <a:t>endorsed “Black,” 23 endorsed “Hispanic,” 129 endorsed “White,” and </a:t>
            </a:r>
            <a:r>
              <a:rPr lang="en-US" b="1" dirty="0">
                <a:latin typeface="Times New Roman" charset="0"/>
                <a:ea typeface="Times New Roman" charset="0"/>
                <a:cs typeface="Times New Roman" charset="0"/>
              </a:rPr>
              <a:t>9</a:t>
            </a:r>
            <a:r>
              <a:rPr lang="en-US" b="1" dirty="0" smtClean="0">
                <a:latin typeface="Times New Roman" charset="0"/>
                <a:ea typeface="Times New Roman" charset="0"/>
                <a:cs typeface="Times New Roman" charset="0"/>
              </a:rPr>
              <a:t> </a:t>
            </a:r>
            <a:r>
              <a:rPr lang="en-US" b="1" dirty="0">
                <a:latin typeface="Times New Roman" charset="0"/>
                <a:ea typeface="Times New Roman" charset="0"/>
                <a:cs typeface="Times New Roman" charset="0"/>
              </a:rPr>
              <a:t>endorsed “Biracial.” </a:t>
            </a:r>
            <a:endParaRPr lang="en-US" b="1" dirty="0" smtClean="0">
              <a:latin typeface="Times New Roman" charset="0"/>
              <a:ea typeface="Times New Roman" charset="0"/>
              <a:cs typeface="Times New Roman" charset="0"/>
            </a:endParaRPr>
          </a:p>
          <a:p>
            <a:pPr marL="400050" lvl="1" indent="0">
              <a:buFont typeface="Wingdings" pitchFamily="2" charset="2"/>
              <a:buChar char="§"/>
            </a:pPr>
            <a:r>
              <a:rPr lang="en-US" b="1" dirty="0" smtClean="0">
                <a:latin typeface="Times New Roman" charset="0"/>
                <a:ea typeface="Times New Roman" charset="0"/>
                <a:cs typeface="Times New Roman" charset="0"/>
              </a:rPr>
              <a:t>18-19-years-old </a:t>
            </a:r>
            <a:r>
              <a:rPr lang="en-US" b="1" dirty="0">
                <a:latin typeface="Times New Roman" charset="0"/>
                <a:ea typeface="Times New Roman" charset="0"/>
                <a:cs typeface="Times New Roman" charset="0"/>
              </a:rPr>
              <a:t>(</a:t>
            </a:r>
            <a:r>
              <a:rPr lang="en-US" b="1" i="1" dirty="0">
                <a:latin typeface="Times New Roman" charset="0"/>
                <a:ea typeface="Times New Roman" charset="0"/>
                <a:cs typeface="Times New Roman" charset="0"/>
              </a:rPr>
              <a:t>N </a:t>
            </a:r>
            <a:r>
              <a:rPr lang="en-US" b="1" dirty="0">
                <a:latin typeface="Times New Roman" charset="0"/>
                <a:ea typeface="Times New Roman" charset="0"/>
                <a:cs typeface="Times New Roman" charset="0"/>
              </a:rPr>
              <a:t>= 88</a:t>
            </a:r>
            <a:r>
              <a:rPr lang="en-US" b="1" dirty="0" smtClean="0">
                <a:latin typeface="Times New Roman" charset="0"/>
                <a:ea typeface="Times New Roman" charset="0"/>
                <a:cs typeface="Times New Roman" charset="0"/>
              </a:rPr>
              <a:t>), </a:t>
            </a:r>
            <a:r>
              <a:rPr lang="en-US" b="1" dirty="0">
                <a:latin typeface="Times New Roman" charset="0"/>
                <a:ea typeface="Times New Roman" charset="0"/>
                <a:cs typeface="Times New Roman" charset="0"/>
              </a:rPr>
              <a:t>20-21 (</a:t>
            </a:r>
            <a:r>
              <a:rPr lang="en-US" b="1" i="1" dirty="0">
                <a:latin typeface="Times New Roman" charset="0"/>
                <a:ea typeface="Times New Roman" charset="0"/>
                <a:cs typeface="Times New Roman" charset="0"/>
              </a:rPr>
              <a:t>N </a:t>
            </a:r>
            <a:r>
              <a:rPr lang="en-US" b="1" dirty="0">
                <a:latin typeface="Times New Roman" charset="0"/>
                <a:ea typeface="Times New Roman" charset="0"/>
                <a:cs typeface="Times New Roman" charset="0"/>
              </a:rPr>
              <a:t>= </a:t>
            </a:r>
            <a:r>
              <a:rPr lang="en-US" b="1" dirty="0" smtClean="0">
                <a:latin typeface="Times New Roman" charset="0"/>
                <a:ea typeface="Times New Roman" charset="0"/>
                <a:cs typeface="Times New Roman" charset="0"/>
              </a:rPr>
              <a:t>88), 22-25 (N = 25), </a:t>
            </a:r>
            <a:r>
              <a:rPr lang="en-US" b="1" dirty="0">
                <a:latin typeface="Times New Roman" charset="0"/>
                <a:ea typeface="Times New Roman" charset="0"/>
                <a:cs typeface="Times New Roman" charset="0"/>
              </a:rPr>
              <a:t>26-30 </a:t>
            </a:r>
            <a:r>
              <a:rPr lang="en-US" b="1" dirty="0" smtClean="0">
                <a:latin typeface="Times New Roman" charset="0"/>
                <a:ea typeface="Times New Roman" charset="0"/>
                <a:cs typeface="Times New Roman" charset="0"/>
              </a:rPr>
              <a:t>(N = 0), and </a:t>
            </a:r>
            <a:r>
              <a:rPr lang="en-US" b="1" dirty="0">
                <a:latin typeface="Times New Roman" charset="0"/>
                <a:ea typeface="Times New Roman" charset="0"/>
                <a:cs typeface="Times New Roman" charset="0"/>
              </a:rPr>
              <a:t>31 </a:t>
            </a:r>
            <a:r>
              <a:rPr lang="en-US" b="1" dirty="0" smtClean="0">
                <a:latin typeface="Times New Roman" charset="0"/>
                <a:ea typeface="Times New Roman" charset="0"/>
                <a:cs typeface="Times New Roman" charset="0"/>
              </a:rPr>
              <a:t>and above (N = 2). </a:t>
            </a:r>
            <a:endParaRPr lang="en-US" b="1" dirty="0">
              <a:solidFill>
                <a:schemeClr val="accent2"/>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1545859414"/>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p:txBody>
          <a:bodyPr anchor="t">
            <a:normAutofit fontScale="40000" lnSpcReduction="2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7600" u="sng" dirty="0" smtClean="0">
                <a:solidFill>
                  <a:schemeClr val="accent2"/>
                </a:solidFill>
                <a:latin typeface="Times New Roman" charset="0"/>
                <a:ea typeface="Times New Roman" charset="0"/>
                <a:cs typeface="Times New Roman" charset="0"/>
              </a:rPr>
              <a:t>Procedures</a:t>
            </a:r>
            <a:r>
              <a:rPr lang="en-US" sz="7600" dirty="0" smtClean="0">
                <a:solidFill>
                  <a:schemeClr val="accent2"/>
                </a:solidFill>
                <a:latin typeface="Times New Roman" charset="0"/>
                <a:ea typeface="Times New Roman" charset="0"/>
                <a:cs typeface="Times New Roman" charset="0"/>
              </a:rPr>
              <a:t>:</a:t>
            </a: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accent2"/>
              </a:solidFill>
              <a:latin typeface="Times New Roman" charset="0"/>
              <a:ea typeface="Times New Roman" charset="0"/>
              <a:cs typeface="Times New Roman" charset="0"/>
            </a:endParaRPr>
          </a:p>
          <a:p>
            <a:pPr defTabSz="914400">
              <a:spcBef>
                <a:spcPts val="0"/>
              </a:spcBef>
              <a:spcAft>
                <a:spcPts val="0"/>
              </a:spcAft>
              <a:buClrTx/>
              <a:buSzTx/>
            </a:pPr>
            <a:r>
              <a:rPr lang="en-US" sz="5000" dirty="0">
                <a:latin typeface="Times New Roman" charset="0"/>
                <a:ea typeface="Times New Roman" charset="0"/>
                <a:cs typeface="Times New Roman" charset="0"/>
              </a:rPr>
              <a:t>C</a:t>
            </a:r>
            <a:r>
              <a:rPr lang="en-US" sz="5000" dirty="0" smtClean="0">
                <a:latin typeface="Times New Roman" charset="0"/>
                <a:ea typeface="Times New Roman" charset="0"/>
                <a:cs typeface="Times New Roman" charset="0"/>
              </a:rPr>
              <a:t>omplete </a:t>
            </a:r>
            <a:r>
              <a:rPr lang="en-US" sz="5000" dirty="0">
                <a:latin typeface="Times New Roman" charset="0"/>
                <a:ea typeface="Times New Roman" charset="0"/>
                <a:cs typeface="Times New Roman" charset="0"/>
              </a:rPr>
              <a:t>a consent </a:t>
            </a:r>
            <a:r>
              <a:rPr lang="en-US" sz="5000" dirty="0" smtClean="0">
                <a:latin typeface="Times New Roman" charset="0"/>
                <a:ea typeface="Times New Roman" charset="0"/>
                <a:cs typeface="Times New Roman" charset="0"/>
              </a:rPr>
              <a:t>form</a:t>
            </a:r>
          </a:p>
          <a:p>
            <a:pPr defTabSz="914400">
              <a:spcBef>
                <a:spcPts val="0"/>
              </a:spcBef>
              <a:spcAft>
                <a:spcPts val="0"/>
              </a:spcAft>
              <a:buClrTx/>
              <a:buSzTx/>
            </a:pPr>
            <a:endParaRPr lang="en-US" sz="5000" dirty="0" smtClean="0">
              <a:latin typeface="Times New Roman" charset="0"/>
              <a:ea typeface="Times New Roman" charset="0"/>
              <a:cs typeface="Times New Roman" charset="0"/>
            </a:endParaRPr>
          </a:p>
          <a:p>
            <a:pPr defTabSz="914400">
              <a:spcBef>
                <a:spcPts val="0"/>
              </a:spcBef>
              <a:spcAft>
                <a:spcPts val="0"/>
              </a:spcAft>
              <a:buClrTx/>
              <a:buSzTx/>
            </a:pPr>
            <a:r>
              <a:rPr lang="en-US" sz="5000" dirty="0">
                <a:latin typeface="Times New Roman" charset="0"/>
                <a:ea typeface="Times New Roman" charset="0"/>
                <a:cs typeface="Times New Roman" charset="0"/>
              </a:rPr>
              <a:t>M</a:t>
            </a:r>
            <a:r>
              <a:rPr lang="en-US" sz="5000" dirty="0" smtClean="0">
                <a:latin typeface="Times New Roman" charset="0"/>
                <a:ea typeface="Times New Roman" charset="0"/>
                <a:cs typeface="Times New Roman" charset="0"/>
              </a:rPr>
              <a:t>ultiple </a:t>
            </a:r>
            <a:r>
              <a:rPr lang="en-US" sz="5000" dirty="0">
                <a:latin typeface="Times New Roman" charset="0"/>
                <a:ea typeface="Times New Roman" charset="0"/>
                <a:cs typeface="Times New Roman" charset="0"/>
              </a:rPr>
              <a:t>questionnaires </a:t>
            </a:r>
            <a:r>
              <a:rPr lang="en-US" sz="5000" dirty="0" smtClean="0">
                <a:latin typeface="Times New Roman" charset="0"/>
                <a:ea typeface="Times New Roman" charset="0"/>
                <a:cs typeface="Times New Roman" charset="0"/>
              </a:rPr>
              <a:t>were completed either </a:t>
            </a:r>
            <a:r>
              <a:rPr lang="en-US" sz="5000" dirty="0">
                <a:latin typeface="Times New Roman" charset="0"/>
                <a:ea typeface="Times New Roman" charset="0"/>
                <a:cs typeface="Times New Roman" charset="0"/>
              </a:rPr>
              <a:t>at home (if they were part of the educational psychology research pool), or for those students outside the research pool, during a period provided during their class period.  </a:t>
            </a:r>
            <a:endParaRPr lang="en-US" sz="5000" dirty="0" smtClean="0">
              <a:latin typeface="Times New Roman" charset="0"/>
              <a:ea typeface="Times New Roman" charset="0"/>
              <a:cs typeface="Times New Roman" charset="0"/>
            </a:endParaRPr>
          </a:p>
          <a:p>
            <a:pPr defTabSz="914400">
              <a:spcBef>
                <a:spcPts val="0"/>
              </a:spcBef>
              <a:spcAft>
                <a:spcPts val="0"/>
              </a:spcAft>
              <a:buClrTx/>
              <a:buSzTx/>
            </a:pPr>
            <a:endParaRPr lang="en-US" sz="5000" dirty="0" smtClean="0">
              <a:latin typeface="Times New Roman" charset="0"/>
              <a:ea typeface="Times New Roman" charset="0"/>
              <a:cs typeface="Times New Roman" charset="0"/>
            </a:endParaRPr>
          </a:p>
          <a:p>
            <a:pPr defTabSz="914400">
              <a:spcBef>
                <a:spcPts val="0"/>
              </a:spcBef>
              <a:spcAft>
                <a:spcPts val="0"/>
              </a:spcAft>
              <a:buClrTx/>
              <a:buSzTx/>
            </a:pPr>
            <a:r>
              <a:rPr lang="en-US" sz="5000" dirty="0">
                <a:latin typeface="Times New Roman" charset="0"/>
                <a:ea typeface="Times New Roman" charset="0"/>
                <a:cs typeface="Times New Roman" charset="0"/>
              </a:rPr>
              <a:t>C</a:t>
            </a:r>
            <a:r>
              <a:rPr lang="en-US" sz="5000" dirty="0" smtClean="0">
                <a:latin typeface="Times New Roman" charset="0"/>
                <a:ea typeface="Times New Roman" charset="0"/>
                <a:cs typeface="Times New Roman" charset="0"/>
              </a:rPr>
              <a:t>omplete </a:t>
            </a:r>
            <a:r>
              <a:rPr lang="en-US" sz="5000" dirty="0">
                <a:latin typeface="Times New Roman" charset="0"/>
                <a:ea typeface="Times New Roman" charset="0"/>
                <a:cs typeface="Times New Roman" charset="0"/>
              </a:rPr>
              <a:t>all questionnaire answers on a </a:t>
            </a:r>
            <a:r>
              <a:rPr lang="en-US" sz="5000" dirty="0" err="1">
                <a:latin typeface="Times New Roman" charset="0"/>
                <a:ea typeface="Times New Roman" charset="0"/>
                <a:cs typeface="Times New Roman" charset="0"/>
              </a:rPr>
              <a:t>Scantron</a:t>
            </a:r>
            <a:r>
              <a:rPr lang="en-US" sz="5000" dirty="0">
                <a:latin typeface="Times New Roman" charset="0"/>
                <a:ea typeface="Times New Roman" charset="0"/>
                <a:cs typeface="Times New Roman" charset="0"/>
              </a:rPr>
              <a:t> sheet and return them during the next class period. </a:t>
            </a:r>
            <a:endParaRPr lang="en-US" sz="5000" dirty="0">
              <a:latin typeface="Times New Roman" charset="0"/>
              <a:ea typeface="Times New Roman" charset="0"/>
              <a:cs typeface="Times New Roman" charset="0"/>
            </a:endParaRPr>
          </a:p>
          <a:p>
            <a:pPr marL="0" indent="0" defTabSz="914400">
              <a:spcBef>
                <a:spcPts val="0"/>
              </a:spcBef>
              <a:spcAft>
                <a:spcPts val="0"/>
              </a:spcAft>
              <a:buClrTx/>
              <a:buSzTx/>
              <a:buNone/>
            </a:pPr>
            <a:r>
              <a:rPr lang="en-US" sz="5000" dirty="0" smtClean="0">
                <a:latin typeface="Times New Roman" charset="0"/>
                <a:ea typeface="Times New Roman" charset="0"/>
                <a:cs typeface="Times New Roman" charset="0"/>
              </a:rPr>
              <a:t> </a:t>
            </a:r>
          </a:p>
          <a:p>
            <a:pPr defTabSz="914400">
              <a:spcBef>
                <a:spcPts val="0"/>
              </a:spcBef>
              <a:spcAft>
                <a:spcPts val="0"/>
              </a:spcAft>
              <a:buClrTx/>
              <a:buSzTx/>
            </a:pPr>
            <a:r>
              <a:rPr lang="en-US" sz="5000" dirty="0">
                <a:latin typeface="Times New Roman" charset="0"/>
                <a:ea typeface="Times New Roman" charset="0"/>
                <a:cs typeface="Times New Roman" charset="0"/>
              </a:rPr>
              <a:t>N</a:t>
            </a:r>
            <a:r>
              <a:rPr lang="en-US" sz="5000" dirty="0" smtClean="0">
                <a:latin typeface="Times New Roman" charset="0"/>
                <a:ea typeface="Times New Roman" charset="0"/>
                <a:cs typeface="Times New Roman" charset="0"/>
              </a:rPr>
              <a:t>ames </a:t>
            </a:r>
            <a:r>
              <a:rPr lang="en-US" sz="5000" dirty="0">
                <a:latin typeface="Times New Roman" charset="0"/>
                <a:ea typeface="Times New Roman" charset="0"/>
                <a:cs typeface="Times New Roman" charset="0"/>
              </a:rPr>
              <a:t>only on the consent </a:t>
            </a:r>
            <a:r>
              <a:rPr lang="en-US" sz="5000" dirty="0" smtClean="0">
                <a:latin typeface="Times New Roman" charset="0"/>
                <a:ea typeface="Times New Roman" charset="0"/>
                <a:cs typeface="Times New Roman" charset="0"/>
              </a:rPr>
              <a:t>form. </a:t>
            </a:r>
          </a:p>
          <a:p>
            <a:pPr defTabSz="914400">
              <a:spcBef>
                <a:spcPts val="0"/>
              </a:spcBef>
              <a:spcAft>
                <a:spcPts val="0"/>
              </a:spcAft>
              <a:buClrTx/>
              <a:buSzTx/>
            </a:pPr>
            <a:endParaRPr lang="en-US" sz="5000" dirty="0" smtClean="0">
              <a:latin typeface="Times New Roman" charset="0"/>
              <a:ea typeface="Times New Roman" charset="0"/>
              <a:cs typeface="Times New Roman" charset="0"/>
            </a:endParaRPr>
          </a:p>
          <a:p>
            <a:pPr defTabSz="914400">
              <a:spcBef>
                <a:spcPts val="0"/>
              </a:spcBef>
              <a:spcAft>
                <a:spcPts val="0"/>
              </a:spcAft>
              <a:buClrTx/>
              <a:buSzTx/>
            </a:pPr>
            <a:r>
              <a:rPr lang="en-US" sz="5000" dirty="0" smtClean="0">
                <a:latin typeface="Times New Roman" charset="0"/>
                <a:ea typeface="Times New Roman" charset="0"/>
                <a:cs typeface="Times New Roman" charset="0"/>
              </a:rPr>
              <a:t>All </a:t>
            </a:r>
            <a:r>
              <a:rPr lang="en-US" sz="5000" dirty="0">
                <a:latin typeface="Times New Roman" charset="0"/>
                <a:ea typeface="Times New Roman" charset="0"/>
                <a:cs typeface="Times New Roman" charset="0"/>
              </a:rPr>
              <a:t>study procedures previously received IRB approval at a large research-intensive university.</a:t>
            </a:r>
            <a:r>
              <a:rPr lang="en-US" sz="5000" dirty="0">
                <a:latin typeface="Times New Roman" charset="0"/>
                <a:ea typeface="Times New Roman" charset="0"/>
                <a:cs typeface="Times New Roman" charset="0"/>
              </a:rPr>
              <a:t> </a:t>
            </a:r>
            <a:endParaRPr lang="en-US" sz="5000" dirty="0">
              <a:solidFill>
                <a:schemeClr val="accent2"/>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642789880"/>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a:xfrm>
            <a:off x="581192" y="2095500"/>
            <a:ext cx="11029615" cy="4521200"/>
          </a:xfrm>
        </p:spPr>
        <p:txBody>
          <a:bodyPr anchor="t">
            <a:normAutofit lnSpcReduction="1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Measures</a:t>
            </a:r>
            <a:r>
              <a:rPr lang="en-US" sz="3600" dirty="0" smtClean="0">
                <a:solidFill>
                  <a:schemeClr val="accent2"/>
                </a:solidFill>
                <a:latin typeface="Times New Roman" charset="0"/>
                <a:ea typeface="Times New Roman" charset="0"/>
                <a:cs typeface="Times New Roman" charset="0"/>
              </a:rPr>
              <a:t>:</a:t>
            </a:r>
          </a:p>
          <a:p>
            <a:pPr marL="400050" lvl="1" indent="0">
              <a:buNone/>
            </a:pPr>
            <a:r>
              <a:rPr lang="en-US" sz="2000" b="1" dirty="0" smtClean="0">
                <a:latin typeface="Garamond" pitchFamily="18" charset="0"/>
              </a:rPr>
              <a:t>Stress:</a:t>
            </a:r>
            <a:endParaRPr lang="en-US" sz="2000" b="1" dirty="0">
              <a:latin typeface="Garamond" pitchFamily="18" charset="0"/>
            </a:endParaRPr>
          </a:p>
          <a:p>
            <a:pPr marL="800100" lvl="2" indent="0">
              <a:buFont typeface="Wingdings" pitchFamily="2" charset="2"/>
              <a:buChar char="§"/>
            </a:pPr>
            <a:r>
              <a:rPr lang="en-US" sz="1600" b="1" dirty="0">
                <a:solidFill>
                  <a:schemeClr val="accent1"/>
                </a:solidFill>
              </a:rPr>
              <a:t>Undergraduate Stress Questionnaire (</a:t>
            </a:r>
            <a:r>
              <a:rPr lang="en-US" sz="1600" b="1" dirty="0" smtClean="0">
                <a:solidFill>
                  <a:schemeClr val="accent1"/>
                </a:solidFill>
              </a:rPr>
              <a:t>USQ; Crandall et al., 1992)</a:t>
            </a:r>
            <a:r>
              <a:rPr lang="en-US" sz="1600" dirty="0" smtClean="0">
                <a:solidFill>
                  <a:schemeClr val="accent1"/>
                </a:solidFill>
              </a:rPr>
              <a:t> </a:t>
            </a:r>
            <a:endParaRPr lang="en-US" sz="1600" b="1" dirty="0">
              <a:solidFill>
                <a:schemeClr val="accent1"/>
              </a:solidFill>
              <a:latin typeface="Garamond" pitchFamily="18" charset="0"/>
            </a:endParaRPr>
          </a:p>
          <a:p>
            <a:pPr marL="400050" lvl="1" indent="0">
              <a:buNone/>
            </a:pPr>
            <a:r>
              <a:rPr lang="en-US" sz="2000" b="1" dirty="0" smtClean="0">
                <a:latin typeface="Garamond" pitchFamily="18" charset="0"/>
              </a:rPr>
              <a:t>Sleep Hygiene:</a:t>
            </a:r>
            <a:endParaRPr lang="en-US" sz="2000" b="1" dirty="0">
              <a:latin typeface="Garamond" pitchFamily="18" charset="0"/>
            </a:endParaRPr>
          </a:p>
          <a:p>
            <a:pPr marL="800100" lvl="2" indent="0">
              <a:buFont typeface="Wingdings" pitchFamily="2" charset="2"/>
              <a:buChar char="§"/>
            </a:pPr>
            <a:r>
              <a:rPr lang="en-US" sz="1600" b="1" dirty="0">
                <a:solidFill>
                  <a:schemeClr val="accent1"/>
                </a:solidFill>
              </a:rPr>
              <a:t>Sleep Hygiene Index (</a:t>
            </a:r>
            <a:r>
              <a:rPr lang="en-US" sz="1600" b="1" dirty="0" smtClean="0">
                <a:solidFill>
                  <a:schemeClr val="accent1"/>
                </a:solidFill>
              </a:rPr>
              <a:t>SHI; </a:t>
            </a:r>
            <a:r>
              <a:rPr lang="en-US" sz="1600" b="1" dirty="0" err="1">
                <a:solidFill>
                  <a:schemeClr val="accent1"/>
                </a:solidFill>
              </a:rPr>
              <a:t>Mastin</a:t>
            </a:r>
            <a:r>
              <a:rPr lang="en-US" sz="1600" b="1" dirty="0">
                <a:solidFill>
                  <a:schemeClr val="accent1"/>
                </a:solidFill>
              </a:rPr>
              <a:t> et al. </a:t>
            </a:r>
            <a:r>
              <a:rPr lang="en-US" sz="1600" b="1" dirty="0" smtClean="0">
                <a:solidFill>
                  <a:schemeClr val="accent1"/>
                </a:solidFill>
              </a:rPr>
              <a:t>2006)</a:t>
            </a:r>
            <a:r>
              <a:rPr lang="en-US" sz="1600" dirty="0" smtClean="0">
                <a:solidFill>
                  <a:schemeClr val="accent1"/>
                </a:solidFill>
              </a:rPr>
              <a:t> </a:t>
            </a:r>
            <a:endParaRPr lang="en-US" sz="1600" dirty="0">
              <a:solidFill>
                <a:schemeClr val="accent1"/>
              </a:solidFill>
            </a:endParaRPr>
          </a:p>
          <a:p>
            <a:pPr marL="206100" indent="0">
              <a:buNone/>
            </a:pPr>
            <a:r>
              <a:rPr lang="en-US" b="1" dirty="0" smtClean="0">
                <a:solidFill>
                  <a:schemeClr val="accent1"/>
                </a:solidFill>
                <a:latin typeface="Garamond" pitchFamily="18" charset="0"/>
              </a:rPr>
              <a:t>	</a:t>
            </a:r>
            <a:r>
              <a:rPr lang="en-US" sz="2000" b="1" dirty="0" smtClean="0">
                <a:latin typeface="Garamond" pitchFamily="18" charset="0"/>
              </a:rPr>
              <a:t>Exercise</a:t>
            </a:r>
            <a:r>
              <a:rPr lang="en-US" sz="2000" dirty="0" smtClean="0">
                <a:solidFill>
                  <a:schemeClr val="tx1"/>
                </a:solidFill>
              </a:rPr>
              <a:t>:</a:t>
            </a:r>
            <a:endParaRPr lang="en-US" sz="2000" b="1" dirty="0">
              <a:latin typeface="Garamond" pitchFamily="18" charset="0"/>
            </a:endParaRPr>
          </a:p>
          <a:p>
            <a:pPr marL="800100" lvl="2" indent="0">
              <a:buFont typeface="Wingdings" pitchFamily="2" charset="2"/>
              <a:buChar char="§"/>
            </a:pPr>
            <a:r>
              <a:rPr lang="en-US" sz="1600" b="1" dirty="0" smtClean="0">
                <a:solidFill>
                  <a:schemeClr val="accent1"/>
                </a:solidFill>
              </a:rPr>
              <a:t>Leisure </a:t>
            </a:r>
            <a:r>
              <a:rPr lang="en-US" sz="1600" b="1" dirty="0">
                <a:solidFill>
                  <a:schemeClr val="accent1"/>
                </a:solidFill>
              </a:rPr>
              <a:t>Time Exercise Questionnaire (</a:t>
            </a:r>
            <a:r>
              <a:rPr lang="en-US" sz="1600" b="1" dirty="0" smtClean="0">
                <a:solidFill>
                  <a:schemeClr val="accent1"/>
                </a:solidFill>
              </a:rPr>
              <a:t>LTEQ; </a:t>
            </a:r>
            <a:r>
              <a:rPr lang="en-US" sz="1600" b="1" dirty="0">
                <a:solidFill>
                  <a:schemeClr val="accent1"/>
                </a:solidFill>
              </a:rPr>
              <a:t>Godin &amp; Shephard, 1985)</a:t>
            </a:r>
            <a:r>
              <a:rPr lang="en-US" sz="1600" b="1" dirty="0">
                <a:solidFill>
                  <a:schemeClr val="accent1"/>
                </a:solidFill>
              </a:rPr>
              <a:t> </a:t>
            </a:r>
            <a:endParaRPr lang="en-US" sz="1600" b="1" dirty="0" smtClean="0">
              <a:solidFill>
                <a:schemeClr val="accent1"/>
              </a:solidFill>
            </a:endParaRPr>
          </a:p>
          <a:p>
            <a:pPr marL="206100" indent="0">
              <a:buNone/>
            </a:pPr>
            <a:r>
              <a:rPr lang="en-US" b="1" dirty="0">
                <a:solidFill>
                  <a:schemeClr val="accent1"/>
                </a:solidFill>
                <a:latin typeface="Times New Roman" charset="0"/>
                <a:ea typeface="Times New Roman" charset="0"/>
                <a:cs typeface="Times New Roman" charset="0"/>
              </a:rPr>
              <a:t>	</a:t>
            </a:r>
            <a:r>
              <a:rPr lang="en-US" b="1" dirty="0">
                <a:latin typeface="Garamond" pitchFamily="18" charset="0"/>
              </a:rPr>
              <a:t> </a:t>
            </a:r>
            <a:r>
              <a:rPr lang="en-US" sz="2000" b="1" dirty="0" smtClean="0">
                <a:latin typeface="Garamond" pitchFamily="18" charset="0"/>
              </a:rPr>
              <a:t>Academic Engagement</a:t>
            </a:r>
            <a:r>
              <a:rPr lang="en-US" sz="2000" dirty="0" smtClean="0">
                <a:solidFill>
                  <a:schemeClr val="tx1"/>
                </a:solidFill>
              </a:rPr>
              <a:t>:</a:t>
            </a:r>
            <a:endParaRPr lang="en-US" sz="2000" b="1" dirty="0">
              <a:latin typeface="Garamond" pitchFamily="18" charset="0"/>
            </a:endParaRPr>
          </a:p>
          <a:p>
            <a:pPr marL="800100" lvl="2" indent="0">
              <a:buFont typeface="Wingdings" pitchFamily="2" charset="2"/>
              <a:buChar char="§"/>
            </a:pPr>
            <a:r>
              <a:rPr lang="en-US" sz="1600" b="1" dirty="0">
                <a:solidFill>
                  <a:schemeClr val="accent1"/>
                </a:solidFill>
              </a:rPr>
              <a:t>Student Course Engagement Questionnaire (</a:t>
            </a:r>
            <a:r>
              <a:rPr lang="en-US" sz="1600" b="1" dirty="0" smtClean="0">
                <a:solidFill>
                  <a:schemeClr val="accent1"/>
                </a:solidFill>
              </a:rPr>
              <a:t>SCEQ; Handelsman </a:t>
            </a:r>
            <a:r>
              <a:rPr lang="en-US" sz="1600" b="1" dirty="0">
                <a:solidFill>
                  <a:schemeClr val="accent1"/>
                </a:solidFill>
              </a:rPr>
              <a:t>et </a:t>
            </a:r>
            <a:r>
              <a:rPr lang="en-US" sz="1600" b="1" dirty="0" smtClean="0">
                <a:solidFill>
                  <a:schemeClr val="accent1"/>
                </a:solidFill>
              </a:rPr>
              <a:t>al., 2005</a:t>
            </a:r>
            <a:r>
              <a:rPr lang="en-US" sz="1600" b="1" dirty="0">
                <a:solidFill>
                  <a:schemeClr val="accent1"/>
                </a:solidFill>
              </a:rPr>
              <a:t>) </a:t>
            </a:r>
            <a:endParaRPr lang="en-US" sz="1600" b="1" dirty="0">
              <a:solidFill>
                <a:schemeClr val="accent1"/>
              </a:solidFill>
            </a:endParaRPr>
          </a:p>
          <a:p>
            <a:pPr marL="206100" indent="0">
              <a:buNone/>
            </a:pPr>
            <a:r>
              <a:rPr lang="en-US" b="1" dirty="0" smtClean="0">
                <a:latin typeface="Garamond" pitchFamily="18" charset="0"/>
              </a:rPr>
              <a:t>	</a:t>
            </a:r>
            <a:r>
              <a:rPr lang="en-US" sz="2000" b="1" dirty="0" smtClean="0">
                <a:latin typeface="Garamond" pitchFamily="18" charset="0"/>
              </a:rPr>
              <a:t>Demographic Variables</a:t>
            </a:r>
            <a:r>
              <a:rPr lang="en-US" sz="2000" dirty="0" smtClean="0">
                <a:solidFill>
                  <a:schemeClr val="tx1"/>
                </a:solidFill>
              </a:rPr>
              <a:t>:</a:t>
            </a:r>
            <a:endParaRPr lang="en-US" sz="2000" b="1" dirty="0">
              <a:latin typeface="Garamond" pitchFamily="18" charset="0"/>
            </a:endParaRPr>
          </a:p>
          <a:p>
            <a:pPr marL="800100" lvl="2" indent="0">
              <a:buFont typeface="Wingdings" pitchFamily="2" charset="2"/>
              <a:buChar char="§"/>
            </a:pPr>
            <a:r>
              <a:rPr lang="en-US" sz="1600" b="1" dirty="0">
                <a:solidFill>
                  <a:schemeClr val="accent1"/>
                </a:solidFill>
              </a:rPr>
              <a:t>A</a:t>
            </a:r>
            <a:r>
              <a:rPr lang="en-US" sz="1600" b="1" dirty="0" smtClean="0">
                <a:solidFill>
                  <a:schemeClr val="accent1"/>
                </a:solidFill>
              </a:rPr>
              <a:t>ge, ethnicity, class </a:t>
            </a:r>
            <a:r>
              <a:rPr lang="en-US" sz="1600" b="1" dirty="0">
                <a:solidFill>
                  <a:schemeClr val="accent1"/>
                </a:solidFill>
              </a:rPr>
              <a:t>s</a:t>
            </a:r>
            <a:r>
              <a:rPr lang="en-US" sz="1600" b="1" dirty="0" smtClean="0">
                <a:solidFill>
                  <a:schemeClr val="accent1"/>
                </a:solidFill>
              </a:rPr>
              <a:t>tanding, and gender.</a:t>
            </a:r>
            <a:endParaRPr lang="en-US" sz="1600" b="1" dirty="0">
              <a:solidFill>
                <a:schemeClr val="accent1"/>
              </a:solidFill>
            </a:endParaRPr>
          </a:p>
          <a:p>
            <a:pPr marL="206100" indent="0">
              <a:buNone/>
            </a:pPr>
            <a:endParaRPr lang="en-US" sz="1600" dirty="0" smtClean="0">
              <a:solidFill>
                <a:schemeClr val="tx1"/>
              </a:solidFill>
            </a:endParaRPr>
          </a:p>
        </p:txBody>
      </p:sp>
    </p:spTree>
    <p:extLst>
      <p:ext uri="{BB962C8B-B14F-4D97-AF65-F5344CB8AC3E}">
        <p14:creationId xmlns:p14="http://schemas.microsoft.com/office/powerpoint/2010/main" val="1526768750"/>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a:xfrm>
            <a:off x="581192" y="2180496"/>
            <a:ext cx="11029615" cy="4474304"/>
          </a:xfrm>
        </p:spPr>
        <p:txBody>
          <a:bodyPr anchor="t">
            <a:normAutofit fontScale="85000" lnSpcReduction="1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Analyses</a:t>
            </a:r>
            <a:r>
              <a:rPr lang="en-US" sz="3600" dirty="0" smtClean="0">
                <a:solidFill>
                  <a:schemeClr val="accent2"/>
                </a:solidFill>
                <a:latin typeface="Times New Roman" charset="0"/>
                <a:ea typeface="Times New Roman" charset="0"/>
                <a:cs typeface="Times New Roman" charset="0"/>
              </a:rPr>
              <a:t>:</a:t>
            </a:r>
          </a:p>
          <a:p>
            <a:pPr marL="1144350" lvl="2" indent="-514350" defTabSz="914400">
              <a:spcBef>
                <a:spcPts val="0"/>
              </a:spcBef>
              <a:spcAft>
                <a:spcPts val="0"/>
              </a:spcAft>
              <a:buClrTx/>
              <a:buSzTx/>
              <a:buFont typeface="+mj-lt"/>
              <a:buAutoNum type="arabicPeriod"/>
            </a:pPr>
            <a:r>
              <a:rPr lang="en-US" sz="3400" dirty="0" smtClean="0"/>
              <a:t>I </a:t>
            </a:r>
            <a:r>
              <a:rPr lang="en-US" sz="3400" dirty="0"/>
              <a:t>will evaluate demographic differences in the data as they are related to the dependent variable, including age, gender, ethnicity, and class standing </a:t>
            </a:r>
            <a:r>
              <a:rPr lang="en-US" sz="3400" dirty="0" smtClean="0"/>
              <a:t>using the General Linear Model framework.</a:t>
            </a:r>
          </a:p>
          <a:p>
            <a:pPr marL="1144350" lvl="2" indent="-514350" defTabSz="914400">
              <a:spcBef>
                <a:spcPts val="0"/>
              </a:spcBef>
              <a:spcAft>
                <a:spcPts val="0"/>
              </a:spcAft>
              <a:buClrTx/>
              <a:buSzTx/>
              <a:buFont typeface="+mj-lt"/>
              <a:buAutoNum type="arabicPeriod"/>
            </a:pPr>
            <a:endParaRPr lang="en-US" sz="3400" dirty="0" smtClean="0"/>
          </a:p>
          <a:p>
            <a:pPr marL="1144350" lvl="2" indent="-514350" defTabSz="914400">
              <a:spcBef>
                <a:spcPts val="0"/>
              </a:spcBef>
              <a:spcAft>
                <a:spcPts val="0"/>
              </a:spcAft>
              <a:buClrTx/>
              <a:buSzTx/>
              <a:buFont typeface="+mj-lt"/>
              <a:buAutoNum type="arabicPeriod"/>
            </a:pPr>
            <a:r>
              <a:rPr lang="en-US" sz="3400" dirty="0" smtClean="0"/>
              <a:t>I </a:t>
            </a:r>
            <a:r>
              <a:rPr lang="en-US" sz="3400" dirty="0"/>
              <a:t>will evaluate regression </a:t>
            </a:r>
            <a:r>
              <a:rPr lang="en-US" sz="3400" dirty="0" smtClean="0"/>
              <a:t>assumptions for all relevant analyses:</a:t>
            </a:r>
          </a:p>
          <a:p>
            <a:pPr marL="2144350" lvl="5" indent="-514350" defTabSz="914400">
              <a:spcBef>
                <a:spcPts val="0"/>
              </a:spcBef>
              <a:spcAft>
                <a:spcPts val="0"/>
              </a:spcAft>
              <a:buClrTx/>
              <a:buSzTx/>
            </a:pPr>
            <a:r>
              <a:rPr lang="en-US" sz="3200" dirty="0" smtClean="0"/>
              <a:t>Multicollinearity</a:t>
            </a:r>
          </a:p>
          <a:p>
            <a:pPr marL="2144350" lvl="5" indent="-514350" defTabSz="914400">
              <a:spcBef>
                <a:spcPts val="0"/>
              </a:spcBef>
              <a:spcAft>
                <a:spcPts val="0"/>
              </a:spcAft>
              <a:buClrTx/>
              <a:buSzTx/>
            </a:pPr>
            <a:r>
              <a:rPr lang="en-US" sz="3200" dirty="0"/>
              <a:t>H</a:t>
            </a:r>
            <a:r>
              <a:rPr lang="en-US" sz="3200" dirty="0" smtClean="0"/>
              <a:t>igh </a:t>
            </a:r>
            <a:r>
              <a:rPr lang="en-US" sz="3200" dirty="0"/>
              <a:t>leverage data points (</a:t>
            </a:r>
            <a:r>
              <a:rPr lang="en-US" sz="3200" dirty="0" smtClean="0"/>
              <a:t>outliers)</a:t>
            </a:r>
          </a:p>
          <a:p>
            <a:pPr marL="2144350" lvl="5" indent="-514350" defTabSz="914400">
              <a:spcBef>
                <a:spcPts val="0"/>
              </a:spcBef>
              <a:spcAft>
                <a:spcPts val="0"/>
              </a:spcAft>
              <a:buClrTx/>
              <a:buSzTx/>
            </a:pPr>
            <a:r>
              <a:rPr lang="en-US" sz="3200" dirty="0" smtClean="0"/>
              <a:t>Homogeneity</a:t>
            </a:r>
          </a:p>
          <a:p>
            <a:pPr marL="2144350" lvl="5" indent="-514350" defTabSz="914400">
              <a:spcBef>
                <a:spcPts val="0"/>
              </a:spcBef>
              <a:spcAft>
                <a:spcPts val="0"/>
              </a:spcAft>
              <a:buClrTx/>
              <a:buSzTx/>
            </a:pPr>
            <a:r>
              <a:rPr lang="en-US" sz="3200" dirty="0" smtClean="0"/>
              <a:t>Normality</a:t>
            </a:r>
          </a:p>
          <a:p>
            <a:pPr marL="2144350" lvl="5" indent="-514350" defTabSz="914400">
              <a:spcBef>
                <a:spcPts val="0"/>
              </a:spcBef>
              <a:spcAft>
                <a:spcPts val="0"/>
              </a:spcAft>
              <a:buClrTx/>
              <a:buSzTx/>
            </a:pPr>
            <a:r>
              <a:rPr lang="en-US" sz="3200" dirty="0"/>
              <a:t>I</a:t>
            </a:r>
            <a:r>
              <a:rPr lang="en-US" sz="3200" dirty="0" smtClean="0"/>
              <a:t>ndependence </a:t>
            </a:r>
            <a:r>
              <a:rPr lang="en-US" sz="3200" dirty="0"/>
              <a:t>of </a:t>
            </a:r>
            <a:r>
              <a:rPr lang="en-US" sz="3200" dirty="0" smtClean="0"/>
              <a:t>residuals</a:t>
            </a:r>
            <a:endParaRPr lang="en-US" sz="3000" dirty="0" smtClean="0">
              <a:solidFill>
                <a:schemeClr val="accent2"/>
              </a:solidFill>
              <a:latin typeface="Times New Roman" charset="0"/>
              <a:ea typeface="Times New Roman" charset="0"/>
              <a:cs typeface="Times New Roman" charset="0"/>
            </a:endParaRPr>
          </a:p>
          <a:p>
            <a:pPr lvl="3" defTabSz="914400">
              <a:spcBef>
                <a:spcPts val="0"/>
              </a:spcBef>
              <a:spcAft>
                <a:spcPts val="0"/>
              </a:spcAft>
              <a:buClrTx/>
              <a:buSzTx/>
            </a:pPr>
            <a:endParaRPr lang="en-US" sz="3000" dirty="0" smtClean="0">
              <a:solidFill>
                <a:schemeClr val="accent2"/>
              </a:solidFill>
              <a:latin typeface="Times New Roman" charset="0"/>
              <a:ea typeface="Times New Roman" charset="0"/>
              <a:cs typeface="Times New Roman" charset="0"/>
            </a:endParaRPr>
          </a:p>
          <a:p>
            <a:pPr defTabSz="914400">
              <a:spcBef>
                <a:spcPts val="0"/>
              </a:spcBef>
              <a:spcAft>
                <a:spcPts val="0"/>
              </a:spcAft>
              <a:buClrTx/>
              <a:buSzTx/>
            </a:pPr>
            <a:endParaRPr lang="en-US" sz="3600" dirty="0">
              <a:solidFill>
                <a:schemeClr val="accent2"/>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1127139706"/>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a:xfrm>
            <a:off x="581192" y="1816100"/>
            <a:ext cx="11029615" cy="4864100"/>
          </a:xfrm>
        </p:spPr>
        <p:txBody>
          <a:bodyPr anchor="t">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Analyses</a:t>
            </a:r>
            <a:r>
              <a:rPr lang="en-US" sz="3600" dirty="0" smtClean="0">
                <a:solidFill>
                  <a:schemeClr val="accent2"/>
                </a:solidFill>
                <a:latin typeface="Times New Roman" charset="0"/>
                <a:ea typeface="Times New Roman" charset="0"/>
                <a:cs typeface="Times New Roman" charset="0"/>
              </a:rPr>
              <a:t>:</a:t>
            </a:r>
          </a:p>
          <a:p>
            <a:pPr marL="0" indent="0" defTabSz="914400">
              <a:spcBef>
                <a:spcPts val="0"/>
              </a:spcBef>
              <a:spcAft>
                <a:spcPts val="0"/>
              </a:spcAft>
              <a:buClrTx/>
              <a:buSzTx/>
              <a:buNone/>
            </a:pPr>
            <a:r>
              <a:rPr lang="en-US" sz="3600" dirty="0">
                <a:solidFill>
                  <a:schemeClr val="accent2"/>
                </a:solidFill>
                <a:latin typeface="Times New Roman" charset="0"/>
                <a:ea typeface="Times New Roman" charset="0"/>
                <a:cs typeface="Times New Roman" charset="0"/>
              </a:rPr>
              <a:t>	</a:t>
            </a:r>
            <a:r>
              <a:rPr lang="en-US" sz="3600" dirty="0" smtClean="0">
                <a:solidFill>
                  <a:schemeClr val="accent6"/>
                </a:solidFill>
                <a:latin typeface="Times New Roman" charset="0"/>
                <a:ea typeface="Times New Roman" charset="0"/>
                <a:cs typeface="Times New Roman" charset="0"/>
              </a:rPr>
              <a:t>Research Question 1: </a:t>
            </a:r>
            <a:r>
              <a:rPr lang="en-US" sz="3600" b="1" dirty="0">
                <a:latin typeface="Times New Roman" charset="0"/>
                <a:ea typeface="Times New Roman" charset="0"/>
                <a:cs typeface="Times New Roman" charset="0"/>
              </a:rPr>
              <a:t>What are the effects of </a:t>
            </a:r>
            <a:r>
              <a:rPr lang="en-US" sz="3600" b="1" dirty="0" smtClean="0">
                <a:latin typeface="Times New Roman" charset="0"/>
                <a:ea typeface="Times New Roman" charset="0"/>
                <a:cs typeface="Times New Roman" charset="0"/>
              </a:rPr>
              <a:t>	stressful </a:t>
            </a:r>
            <a:r>
              <a:rPr lang="en-US" sz="3600" b="1" dirty="0">
                <a:latin typeface="Times New Roman" charset="0"/>
                <a:ea typeface="Times New Roman" charset="0"/>
                <a:cs typeface="Times New Roman" charset="0"/>
              </a:rPr>
              <a:t>life events on academic engagement in </a:t>
            </a:r>
            <a:r>
              <a:rPr lang="en-US" sz="3600" b="1" dirty="0" smtClean="0">
                <a:latin typeface="Times New Roman" charset="0"/>
                <a:ea typeface="Times New Roman" charset="0"/>
                <a:cs typeface="Times New Roman" charset="0"/>
              </a:rPr>
              <a:t>	undergraduate </a:t>
            </a:r>
            <a:r>
              <a:rPr lang="en-US" sz="3600" b="1" dirty="0">
                <a:latin typeface="Times New Roman" charset="0"/>
                <a:ea typeface="Times New Roman" charset="0"/>
                <a:cs typeface="Times New Roman" charset="0"/>
              </a:rPr>
              <a:t>college students?</a:t>
            </a:r>
            <a:endParaRPr lang="en-US" sz="3600" dirty="0">
              <a:latin typeface="Times New Roman" charset="0"/>
              <a:ea typeface="Times New Roman" charset="0"/>
              <a:cs typeface="Times New Roman" charset="0"/>
            </a:endParaRP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a:p>
            <a:pPr marL="0" indent="0" defTabSz="914400">
              <a:spcBef>
                <a:spcPts val="0"/>
              </a:spcBef>
              <a:spcAft>
                <a:spcPts val="0"/>
              </a:spcAft>
              <a:buClrTx/>
              <a:buSzTx/>
              <a:buNone/>
            </a:pPr>
            <a:r>
              <a:rPr lang="en-US" sz="3600" dirty="0">
                <a:solidFill>
                  <a:schemeClr val="tx1"/>
                </a:solidFill>
                <a:latin typeface="Times New Roman" charset="0"/>
                <a:ea typeface="Times New Roman" charset="0"/>
                <a:cs typeface="Times New Roman" charset="0"/>
              </a:rPr>
              <a:t>	</a:t>
            </a:r>
            <a:r>
              <a:rPr lang="en-US" sz="3600" b="1" dirty="0">
                <a:latin typeface="Times New Roman" charset="0"/>
                <a:ea typeface="Times New Roman" charset="0"/>
                <a:cs typeface="Times New Roman" charset="0"/>
              </a:rPr>
              <a:t>Data analysis 1: </a:t>
            </a:r>
            <a:r>
              <a:rPr lang="en-US" sz="3200" dirty="0">
                <a:latin typeface="Times New Roman" charset="0"/>
                <a:ea typeface="Times New Roman" charset="0"/>
                <a:cs typeface="Times New Roman" charset="0"/>
              </a:rPr>
              <a:t>A simple linear regression will be </a:t>
            </a:r>
            <a:r>
              <a:rPr lang="en-US" sz="3200" dirty="0" smtClean="0">
                <a:latin typeface="Times New Roman" charset="0"/>
                <a:ea typeface="Times New Roman" charset="0"/>
                <a:cs typeface="Times New Roman" charset="0"/>
              </a:rPr>
              <a:t>	performed </a:t>
            </a:r>
            <a:r>
              <a:rPr lang="en-US" sz="3200" dirty="0">
                <a:latin typeface="Times New Roman" charset="0"/>
                <a:ea typeface="Times New Roman" charset="0"/>
                <a:cs typeface="Times New Roman" charset="0"/>
              </a:rPr>
              <a:t>to determine the association between stress </a:t>
            </a:r>
            <a:r>
              <a:rPr lang="en-US" sz="3200" dirty="0" smtClean="0">
                <a:latin typeface="Times New Roman" charset="0"/>
                <a:ea typeface="Times New Roman" charset="0"/>
                <a:cs typeface="Times New Roman" charset="0"/>
              </a:rPr>
              <a:t>and 	both </a:t>
            </a:r>
            <a:r>
              <a:rPr lang="en-US" sz="3200" dirty="0">
                <a:latin typeface="Times New Roman" charset="0"/>
                <a:ea typeface="Times New Roman" charset="0"/>
                <a:cs typeface="Times New Roman" charset="0"/>
              </a:rPr>
              <a:t>overall engagement and each of the four </a:t>
            </a:r>
            <a:r>
              <a:rPr lang="en-US" sz="3200" dirty="0" smtClean="0">
                <a:latin typeface="Times New Roman" charset="0"/>
                <a:ea typeface="Times New Roman" charset="0"/>
                <a:cs typeface="Times New Roman" charset="0"/>
              </a:rPr>
              <a:t>factors </a:t>
            </a:r>
            <a:r>
              <a:rPr lang="en-US" sz="3200" dirty="0">
                <a:latin typeface="Times New Roman" charset="0"/>
                <a:ea typeface="Times New Roman" charset="0"/>
                <a:cs typeface="Times New Roman" charset="0"/>
              </a:rPr>
              <a:t>of </a:t>
            </a:r>
            <a:r>
              <a:rPr lang="en-US" sz="3200" dirty="0" smtClean="0">
                <a:latin typeface="Times New Roman" charset="0"/>
                <a:ea typeface="Times New Roman" charset="0"/>
                <a:cs typeface="Times New Roman" charset="0"/>
              </a:rPr>
              <a:t>	engagement</a:t>
            </a:r>
            <a:r>
              <a:rPr lang="en-US" sz="3200" dirty="0">
                <a:latin typeface="Times New Roman" charset="0"/>
                <a:ea typeface="Times New Roman" charset="0"/>
                <a:cs typeface="Times New Roman" charset="0"/>
              </a:rPr>
              <a:t>.</a:t>
            </a: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1689935972"/>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a:xfrm>
            <a:off x="581192" y="1879600"/>
            <a:ext cx="11029615" cy="4800600"/>
          </a:xfrm>
        </p:spPr>
        <p:txBody>
          <a:bodyPr anchor="t">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Analyses</a:t>
            </a:r>
            <a:r>
              <a:rPr lang="en-US" sz="3600" dirty="0" smtClean="0">
                <a:solidFill>
                  <a:schemeClr val="accent2"/>
                </a:solidFill>
                <a:latin typeface="Times New Roman" charset="0"/>
                <a:ea typeface="Times New Roman" charset="0"/>
                <a:cs typeface="Times New Roman" charset="0"/>
              </a:rPr>
              <a:t>:</a:t>
            </a:r>
          </a:p>
          <a:p>
            <a:pPr marL="0" marR="0" lvl="0" indent="0" defTabSz="914400" eaLnBrk="1" fontAlgn="auto" latinLnBrk="0" hangingPunct="1">
              <a:lnSpc>
                <a:spcPct val="100000"/>
              </a:lnSpc>
              <a:spcBef>
                <a:spcPts val="0"/>
              </a:spcBef>
              <a:spcAft>
                <a:spcPts val="0"/>
              </a:spcAft>
              <a:buClrTx/>
              <a:buSzTx/>
              <a:buFontTx/>
              <a:buNone/>
              <a:tabLst/>
              <a:defRPr/>
            </a:pPr>
            <a:r>
              <a:rPr lang="en-US" sz="3600" dirty="0">
                <a:solidFill>
                  <a:schemeClr val="accent2"/>
                </a:solidFill>
                <a:latin typeface="Times New Roman" charset="0"/>
                <a:ea typeface="Times New Roman" charset="0"/>
                <a:cs typeface="Times New Roman" charset="0"/>
              </a:rPr>
              <a:t>	</a:t>
            </a:r>
            <a:r>
              <a:rPr lang="en-US" sz="3600" dirty="0" smtClean="0">
                <a:solidFill>
                  <a:schemeClr val="accent6"/>
                </a:solidFill>
                <a:latin typeface="Times New Roman" charset="0"/>
                <a:ea typeface="Times New Roman" charset="0"/>
                <a:cs typeface="Times New Roman" charset="0"/>
              </a:rPr>
              <a:t>Research Question 2: </a:t>
            </a:r>
            <a:r>
              <a:rPr lang="en-US" sz="3600" b="1" dirty="0">
                <a:latin typeface="Times New Roman" charset="0"/>
                <a:ea typeface="Times New Roman" charset="0"/>
                <a:cs typeface="Times New Roman" charset="0"/>
              </a:rPr>
              <a:t>What is the relationship </a:t>
            </a:r>
            <a:r>
              <a:rPr lang="en-US" sz="3600" b="1" dirty="0" smtClean="0">
                <a:latin typeface="Times New Roman" charset="0"/>
                <a:ea typeface="Times New Roman" charset="0"/>
                <a:cs typeface="Times New Roman" charset="0"/>
              </a:rPr>
              <a:t>	between </a:t>
            </a:r>
            <a:r>
              <a:rPr lang="en-US" sz="3600" b="1" dirty="0">
                <a:latin typeface="Times New Roman" charset="0"/>
                <a:ea typeface="Times New Roman" charset="0"/>
                <a:cs typeface="Times New Roman" charset="0"/>
              </a:rPr>
              <a:t>sleep </a:t>
            </a:r>
            <a:r>
              <a:rPr lang="en-US" sz="3600" b="1" dirty="0" smtClean="0">
                <a:latin typeface="Times New Roman" charset="0"/>
                <a:ea typeface="Times New Roman" charset="0"/>
                <a:cs typeface="Times New Roman" charset="0"/>
              </a:rPr>
              <a:t>hygiene </a:t>
            </a:r>
            <a:r>
              <a:rPr lang="en-US" sz="3600" b="1" dirty="0">
                <a:latin typeface="Times New Roman" charset="0"/>
                <a:ea typeface="Times New Roman" charset="0"/>
                <a:cs typeface="Times New Roman" charset="0"/>
              </a:rPr>
              <a:t>and academic </a:t>
            </a:r>
            <a:r>
              <a:rPr lang="en-US" sz="3600" b="1" dirty="0" smtClean="0">
                <a:latin typeface="Times New Roman" charset="0"/>
                <a:ea typeface="Times New Roman" charset="0"/>
                <a:cs typeface="Times New Roman" charset="0"/>
              </a:rPr>
              <a:t>engagement 	in </a:t>
            </a:r>
            <a:r>
              <a:rPr lang="en-US" sz="3600" b="1" dirty="0">
                <a:latin typeface="Times New Roman" charset="0"/>
                <a:ea typeface="Times New Roman" charset="0"/>
                <a:cs typeface="Times New Roman" charset="0"/>
              </a:rPr>
              <a:t>undergraduate students?</a:t>
            </a:r>
            <a:r>
              <a:rPr lang="en-US" sz="3600" dirty="0">
                <a:latin typeface="Times New Roman" charset="0"/>
                <a:ea typeface="Times New Roman" charset="0"/>
                <a:cs typeface="Times New Roman" charset="0"/>
              </a:rPr>
              <a:t> </a:t>
            </a: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a:p>
            <a:pPr marL="0" indent="0" defTabSz="914400">
              <a:spcBef>
                <a:spcPts val="0"/>
              </a:spcBef>
              <a:spcAft>
                <a:spcPts val="0"/>
              </a:spcAft>
              <a:buClrTx/>
              <a:buSzTx/>
              <a:buNone/>
            </a:pPr>
            <a:r>
              <a:rPr lang="en-US" sz="3600" dirty="0">
                <a:solidFill>
                  <a:schemeClr val="tx1"/>
                </a:solidFill>
                <a:latin typeface="Times New Roman" charset="0"/>
                <a:ea typeface="Times New Roman" charset="0"/>
                <a:cs typeface="Times New Roman" charset="0"/>
              </a:rPr>
              <a:t>	</a:t>
            </a:r>
            <a:r>
              <a:rPr lang="en-US" sz="3600" b="1" dirty="0">
                <a:latin typeface="Times New Roman" charset="0"/>
                <a:ea typeface="Times New Roman" charset="0"/>
                <a:cs typeface="Times New Roman" charset="0"/>
              </a:rPr>
              <a:t>Data analysis </a:t>
            </a:r>
            <a:r>
              <a:rPr lang="en-US" sz="3600" b="1" dirty="0" smtClean="0">
                <a:latin typeface="Times New Roman" charset="0"/>
                <a:ea typeface="Times New Roman" charset="0"/>
                <a:cs typeface="Times New Roman" charset="0"/>
              </a:rPr>
              <a:t>2: </a:t>
            </a:r>
            <a:r>
              <a:rPr lang="en-US" sz="3200" dirty="0">
                <a:latin typeface="Times New Roman" charset="0"/>
                <a:ea typeface="Times New Roman" charset="0"/>
                <a:cs typeface="Times New Roman" charset="0"/>
              </a:rPr>
              <a:t>I will use linear regression to </a:t>
            </a:r>
            <a:r>
              <a:rPr lang="en-US" sz="3200" dirty="0" smtClean="0">
                <a:latin typeface="Times New Roman" charset="0"/>
                <a:ea typeface="Times New Roman" charset="0"/>
                <a:cs typeface="Times New Roman" charset="0"/>
              </a:rPr>
              <a:t>separately 	model </a:t>
            </a:r>
            <a:r>
              <a:rPr lang="en-US" sz="3200" dirty="0">
                <a:latin typeface="Times New Roman" charset="0"/>
                <a:ea typeface="Times New Roman" charset="0"/>
                <a:cs typeface="Times New Roman" charset="0"/>
              </a:rPr>
              <a:t>the relationship between sleep </a:t>
            </a:r>
            <a:r>
              <a:rPr lang="en-US" sz="3200" dirty="0" smtClean="0">
                <a:latin typeface="Times New Roman" charset="0"/>
                <a:ea typeface="Times New Roman" charset="0"/>
                <a:cs typeface="Times New Roman" charset="0"/>
              </a:rPr>
              <a:t>hygiene </a:t>
            </a:r>
            <a:r>
              <a:rPr lang="en-US" sz="3200" dirty="0">
                <a:latin typeface="Times New Roman" charset="0"/>
                <a:ea typeface="Times New Roman" charset="0"/>
                <a:cs typeface="Times New Roman" charset="0"/>
              </a:rPr>
              <a:t>and both </a:t>
            </a:r>
            <a:r>
              <a:rPr lang="en-US" sz="3200" dirty="0" smtClean="0">
                <a:latin typeface="Times New Roman" charset="0"/>
                <a:ea typeface="Times New Roman" charset="0"/>
                <a:cs typeface="Times New Roman" charset="0"/>
              </a:rPr>
              <a:t>	overall </a:t>
            </a:r>
            <a:r>
              <a:rPr lang="en-US" sz="3200" dirty="0">
                <a:latin typeface="Times New Roman" charset="0"/>
                <a:ea typeface="Times New Roman" charset="0"/>
                <a:cs typeface="Times New Roman" charset="0"/>
              </a:rPr>
              <a:t>engagement and the </a:t>
            </a:r>
            <a:r>
              <a:rPr lang="en-US" sz="3200" dirty="0" smtClean="0">
                <a:latin typeface="Times New Roman" charset="0"/>
                <a:ea typeface="Times New Roman" charset="0"/>
                <a:cs typeface="Times New Roman" charset="0"/>
              </a:rPr>
              <a:t>four factors </a:t>
            </a:r>
            <a:r>
              <a:rPr lang="en-US" sz="3200" dirty="0">
                <a:latin typeface="Times New Roman" charset="0"/>
                <a:ea typeface="Times New Roman" charset="0"/>
                <a:cs typeface="Times New Roman" charset="0"/>
              </a:rPr>
              <a:t>of engagement.</a:t>
            </a:r>
            <a:r>
              <a:rPr lang="en-US" sz="3200" dirty="0">
                <a:latin typeface="Times New Roman" charset="0"/>
                <a:ea typeface="Times New Roman" charset="0"/>
                <a:cs typeface="Times New Roman" charset="0"/>
              </a:rPr>
              <a:t> </a:t>
            </a:r>
            <a:endParaRPr lang="en-US" sz="3200" dirty="0" smtClean="0">
              <a:solidFill>
                <a:schemeClr val="tx1"/>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100132987"/>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a:xfrm>
            <a:off x="581192" y="1866900"/>
            <a:ext cx="11029615" cy="4813300"/>
          </a:xfrm>
        </p:spPr>
        <p:txBody>
          <a:bodyPr anchor="t">
            <a:normAutofit lnSpcReduction="1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Analyses</a:t>
            </a:r>
            <a:r>
              <a:rPr lang="en-US" sz="3600" dirty="0" smtClean="0">
                <a:solidFill>
                  <a:schemeClr val="accent2"/>
                </a:solidFill>
                <a:latin typeface="Times New Roman" charset="0"/>
                <a:ea typeface="Times New Roman" charset="0"/>
                <a:cs typeface="Times New Roman" charset="0"/>
              </a:rPr>
              <a:t>:</a:t>
            </a:r>
          </a:p>
          <a:p>
            <a:pPr marL="0" indent="0" defTabSz="914400">
              <a:spcBef>
                <a:spcPts val="0"/>
              </a:spcBef>
              <a:spcAft>
                <a:spcPts val="0"/>
              </a:spcAft>
              <a:buClrTx/>
              <a:buSzTx/>
              <a:buNone/>
            </a:pPr>
            <a:r>
              <a:rPr lang="en-US" sz="3600" dirty="0">
                <a:solidFill>
                  <a:schemeClr val="accent2"/>
                </a:solidFill>
                <a:latin typeface="Times New Roman" charset="0"/>
                <a:ea typeface="Times New Roman" charset="0"/>
                <a:cs typeface="Times New Roman" charset="0"/>
              </a:rPr>
              <a:t>	</a:t>
            </a:r>
            <a:r>
              <a:rPr lang="en-US" sz="3600" dirty="0" smtClean="0">
                <a:solidFill>
                  <a:schemeClr val="accent6"/>
                </a:solidFill>
                <a:latin typeface="Times New Roman" charset="0"/>
                <a:ea typeface="Times New Roman" charset="0"/>
                <a:cs typeface="Times New Roman" charset="0"/>
              </a:rPr>
              <a:t>Research Question 3: </a:t>
            </a:r>
            <a:r>
              <a:rPr lang="en-US" sz="3600" b="1" dirty="0">
                <a:latin typeface="Times New Roman" charset="0"/>
                <a:ea typeface="Times New Roman" charset="0"/>
                <a:cs typeface="Times New Roman" charset="0"/>
              </a:rPr>
              <a:t>Does sleep hygiene moderate </a:t>
            </a:r>
            <a:r>
              <a:rPr lang="en-US" sz="3600" b="1" dirty="0" smtClean="0">
                <a:latin typeface="Times New Roman" charset="0"/>
                <a:ea typeface="Times New Roman" charset="0"/>
                <a:cs typeface="Times New Roman" charset="0"/>
              </a:rPr>
              <a:t>	the</a:t>
            </a:r>
            <a:r>
              <a:rPr lang="en-US" sz="3600" b="1" dirty="0">
                <a:latin typeface="Times New Roman" charset="0"/>
                <a:ea typeface="Times New Roman" charset="0"/>
                <a:cs typeface="Times New Roman" charset="0"/>
              </a:rPr>
              <a:t> </a:t>
            </a:r>
            <a:r>
              <a:rPr lang="en-US" sz="3600" b="1" dirty="0" smtClean="0">
                <a:latin typeface="Times New Roman" charset="0"/>
                <a:ea typeface="Times New Roman" charset="0"/>
                <a:cs typeface="Times New Roman" charset="0"/>
              </a:rPr>
              <a:t>relationship </a:t>
            </a:r>
            <a:r>
              <a:rPr lang="en-US" sz="3600" b="1" dirty="0">
                <a:latin typeface="Times New Roman" charset="0"/>
                <a:ea typeface="Times New Roman" charset="0"/>
                <a:cs typeface="Times New Roman" charset="0"/>
              </a:rPr>
              <a:t>between stressful life events and </a:t>
            </a:r>
            <a:r>
              <a:rPr lang="en-US" sz="3600" b="1" dirty="0" smtClean="0">
                <a:latin typeface="Times New Roman" charset="0"/>
                <a:ea typeface="Times New Roman" charset="0"/>
                <a:cs typeface="Times New Roman" charset="0"/>
              </a:rPr>
              <a:t>	academic engagement</a:t>
            </a:r>
            <a:r>
              <a:rPr lang="en-US" sz="3600" b="1" dirty="0">
                <a:latin typeface="Times New Roman" charset="0"/>
                <a:ea typeface="Times New Roman" charset="0"/>
                <a:cs typeface="Times New Roman" charset="0"/>
              </a:rPr>
              <a:t>?</a:t>
            </a:r>
            <a:endParaRPr lang="en-US" sz="3600" dirty="0">
              <a:latin typeface="Times New Roman" charset="0"/>
              <a:ea typeface="Times New Roman" charset="0"/>
              <a:cs typeface="Times New Roman" charset="0"/>
            </a:endParaRP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a:p>
            <a:pPr marL="0" indent="0" defTabSz="914400">
              <a:spcBef>
                <a:spcPts val="0"/>
              </a:spcBef>
              <a:spcAft>
                <a:spcPts val="0"/>
              </a:spcAft>
              <a:buClrTx/>
              <a:buSzTx/>
              <a:buNone/>
            </a:pPr>
            <a:r>
              <a:rPr lang="en-US" sz="3600" dirty="0">
                <a:solidFill>
                  <a:schemeClr val="tx1"/>
                </a:solidFill>
                <a:latin typeface="Times New Roman" charset="0"/>
                <a:ea typeface="Times New Roman" charset="0"/>
                <a:cs typeface="Times New Roman" charset="0"/>
              </a:rPr>
              <a:t>	</a:t>
            </a:r>
            <a:r>
              <a:rPr lang="en-US" sz="3600" b="1" dirty="0">
                <a:latin typeface="Times New Roman" charset="0"/>
                <a:ea typeface="Times New Roman" charset="0"/>
                <a:cs typeface="Times New Roman" charset="0"/>
              </a:rPr>
              <a:t>Data analysis </a:t>
            </a:r>
            <a:r>
              <a:rPr lang="en-US" sz="3600" b="1" dirty="0" smtClean="0">
                <a:latin typeface="Times New Roman" charset="0"/>
                <a:ea typeface="Times New Roman" charset="0"/>
                <a:cs typeface="Times New Roman" charset="0"/>
              </a:rPr>
              <a:t>3: </a:t>
            </a:r>
            <a:r>
              <a:rPr lang="en-US" sz="3200" dirty="0">
                <a:latin typeface="Times New Roman" charset="0"/>
                <a:ea typeface="Times New Roman" charset="0"/>
                <a:cs typeface="Times New Roman" charset="0"/>
              </a:rPr>
              <a:t>I will evaluate this hypothesis using </a:t>
            </a:r>
            <a:r>
              <a:rPr lang="en-US" sz="3200" dirty="0" smtClean="0">
                <a:latin typeface="Times New Roman" charset="0"/>
                <a:ea typeface="Times New Roman" charset="0"/>
                <a:cs typeface="Times New Roman" charset="0"/>
              </a:rPr>
              <a:t>	a </a:t>
            </a:r>
            <a:r>
              <a:rPr lang="en-US" sz="3200" dirty="0" err="1">
                <a:latin typeface="Times New Roman" charset="0"/>
                <a:ea typeface="Times New Roman" charset="0"/>
                <a:cs typeface="Times New Roman" charset="0"/>
              </a:rPr>
              <a:t>moderational</a:t>
            </a:r>
            <a:r>
              <a:rPr lang="en-US" sz="3200" dirty="0">
                <a:latin typeface="Times New Roman" charset="0"/>
                <a:ea typeface="Times New Roman" charset="0"/>
                <a:cs typeface="Times New Roman" charset="0"/>
              </a:rPr>
              <a:t> model as outlined in Muller, Judd, and </a:t>
            </a:r>
            <a:r>
              <a:rPr lang="en-US" sz="3200" dirty="0" smtClean="0">
                <a:latin typeface="Times New Roman" charset="0"/>
                <a:ea typeface="Times New Roman" charset="0"/>
                <a:cs typeface="Times New Roman" charset="0"/>
              </a:rPr>
              <a:t>	</a:t>
            </a:r>
            <a:r>
              <a:rPr lang="en-US" sz="3200" dirty="0" err="1" smtClean="0">
                <a:latin typeface="Times New Roman" charset="0"/>
                <a:ea typeface="Times New Roman" charset="0"/>
                <a:cs typeface="Times New Roman" charset="0"/>
              </a:rPr>
              <a:t>Yzerbyt</a:t>
            </a:r>
            <a:r>
              <a:rPr lang="en-US" sz="3200" dirty="0" smtClean="0">
                <a:latin typeface="Times New Roman" charset="0"/>
                <a:ea typeface="Times New Roman" charset="0"/>
                <a:cs typeface="Times New Roman" charset="0"/>
              </a:rPr>
              <a:t> </a:t>
            </a:r>
            <a:r>
              <a:rPr lang="en-US" sz="3200" dirty="0">
                <a:latin typeface="Times New Roman" charset="0"/>
                <a:ea typeface="Times New Roman" charset="0"/>
                <a:cs typeface="Times New Roman" charset="0"/>
              </a:rPr>
              <a:t>(2005</a:t>
            </a:r>
            <a:r>
              <a:rPr lang="en-US" sz="3200" dirty="0" smtClean="0">
                <a:latin typeface="Times New Roman" charset="0"/>
                <a:ea typeface="Times New Roman" charset="0"/>
                <a:cs typeface="Times New Roman" charset="0"/>
              </a:rPr>
              <a:t>).</a:t>
            </a:r>
          </a:p>
          <a:p>
            <a:pPr marL="0" indent="0" defTabSz="914400">
              <a:spcBef>
                <a:spcPts val="0"/>
              </a:spcBef>
              <a:spcAft>
                <a:spcPts val="0"/>
              </a:spcAft>
              <a:buClrTx/>
              <a:buSzTx/>
              <a:buNone/>
            </a:pPr>
            <a:endParaRPr lang="en-US" sz="3200" dirty="0" smtClean="0">
              <a:latin typeface="Times New Roman" charset="0"/>
              <a:ea typeface="Times New Roman" charset="0"/>
              <a:cs typeface="Times New Roman" charset="0"/>
            </a:endParaRPr>
          </a:p>
          <a:p>
            <a:pPr marL="0" indent="0" algn="ctr" defTabSz="914400">
              <a:spcBef>
                <a:spcPts val="0"/>
              </a:spcBef>
              <a:spcAft>
                <a:spcPts val="0"/>
              </a:spcAft>
              <a:buClrTx/>
              <a:buSzTx/>
              <a:buNone/>
            </a:pPr>
            <a:r>
              <a:rPr lang="en-US" sz="3200" dirty="0">
                <a:latin typeface="Times New Roman" charset="0"/>
                <a:ea typeface="Times New Roman" charset="0"/>
                <a:cs typeface="Times New Roman" charset="0"/>
              </a:rPr>
              <a:t>Y = </a:t>
            </a:r>
            <a:r>
              <a:rPr lang="en-US" sz="3200" dirty="0" smtClean="0">
                <a:latin typeface="Times New Roman" charset="0"/>
                <a:ea typeface="Times New Roman" charset="0"/>
                <a:cs typeface="Times New Roman" charset="0"/>
              </a:rPr>
              <a:t>𝛽</a:t>
            </a:r>
            <a:r>
              <a:rPr lang="en-US" sz="3200" baseline="-25000" dirty="0" smtClean="0">
                <a:latin typeface="Times New Roman" charset="0"/>
                <a:ea typeface="Times New Roman" charset="0"/>
                <a:cs typeface="Times New Roman" charset="0"/>
              </a:rPr>
              <a:t>10</a:t>
            </a:r>
            <a:r>
              <a:rPr lang="en-US" sz="3200" dirty="0" smtClean="0">
                <a:latin typeface="Times New Roman" charset="0"/>
                <a:ea typeface="Times New Roman" charset="0"/>
                <a:cs typeface="Times New Roman" charset="0"/>
              </a:rPr>
              <a:t> </a:t>
            </a:r>
            <a:r>
              <a:rPr lang="en-US" sz="3200" dirty="0">
                <a:latin typeface="Times New Roman" charset="0"/>
                <a:ea typeface="Times New Roman" charset="0"/>
                <a:cs typeface="Times New Roman" charset="0"/>
              </a:rPr>
              <a:t>+ </a:t>
            </a:r>
            <a:r>
              <a:rPr lang="en-US" sz="3200" dirty="0" smtClean="0">
                <a:latin typeface="Times New Roman" charset="0"/>
                <a:ea typeface="Times New Roman" charset="0"/>
                <a:cs typeface="Times New Roman" charset="0"/>
              </a:rPr>
              <a:t>𝛽</a:t>
            </a:r>
            <a:r>
              <a:rPr lang="en-US" sz="3200" baseline="-25000" dirty="0" smtClean="0">
                <a:latin typeface="Times New Roman" charset="0"/>
                <a:ea typeface="Times New Roman" charset="0"/>
                <a:cs typeface="Times New Roman" charset="0"/>
              </a:rPr>
              <a:t>11</a:t>
            </a:r>
            <a:r>
              <a:rPr lang="en-US" sz="3200" dirty="0" smtClean="0">
                <a:latin typeface="Times New Roman" charset="0"/>
                <a:ea typeface="Times New Roman" charset="0"/>
                <a:cs typeface="Times New Roman" charset="0"/>
              </a:rPr>
              <a:t>X </a:t>
            </a:r>
            <a:r>
              <a:rPr lang="en-US" sz="3200" dirty="0">
                <a:latin typeface="Times New Roman" charset="0"/>
                <a:ea typeface="Times New Roman" charset="0"/>
                <a:cs typeface="Times New Roman" charset="0"/>
              </a:rPr>
              <a:t>+ </a:t>
            </a:r>
            <a:r>
              <a:rPr lang="en-US" sz="3200" dirty="0" smtClean="0">
                <a:latin typeface="Times New Roman" charset="0"/>
                <a:ea typeface="Times New Roman" charset="0"/>
                <a:cs typeface="Times New Roman" charset="0"/>
              </a:rPr>
              <a:t>𝛽</a:t>
            </a:r>
            <a:r>
              <a:rPr lang="en-US" sz="3200" baseline="-25000" dirty="0" smtClean="0">
                <a:latin typeface="Times New Roman" charset="0"/>
                <a:ea typeface="Times New Roman" charset="0"/>
                <a:cs typeface="Times New Roman" charset="0"/>
              </a:rPr>
              <a:t>12</a:t>
            </a:r>
            <a:r>
              <a:rPr lang="en-US" sz="3200" dirty="0" smtClean="0">
                <a:latin typeface="Times New Roman" charset="0"/>
                <a:ea typeface="Times New Roman" charset="0"/>
                <a:cs typeface="Times New Roman" charset="0"/>
              </a:rPr>
              <a:t>Mo </a:t>
            </a:r>
            <a:r>
              <a:rPr lang="en-US" sz="3200" dirty="0">
                <a:latin typeface="Times New Roman" charset="0"/>
                <a:ea typeface="Times New Roman" charset="0"/>
                <a:cs typeface="Times New Roman" charset="0"/>
              </a:rPr>
              <a:t>+ </a:t>
            </a:r>
            <a:r>
              <a:rPr lang="en-US" sz="3200" dirty="0" smtClean="0">
                <a:latin typeface="Times New Roman" charset="0"/>
                <a:ea typeface="Times New Roman" charset="0"/>
                <a:cs typeface="Times New Roman" charset="0"/>
              </a:rPr>
              <a:t>𝛽</a:t>
            </a:r>
            <a:r>
              <a:rPr lang="en-US" sz="3200" baseline="-25000" dirty="0" smtClean="0">
                <a:latin typeface="Times New Roman" charset="0"/>
                <a:ea typeface="Times New Roman" charset="0"/>
                <a:cs typeface="Times New Roman" charset="0"/>
              </a:rPr>
              <a:t>13</a:t>
            </a:r>
            <a:r>
              <a:rPr lang="en-US" sz="3200" dirty="0" smtClean="0">
                <a:latin typeface="Times New Roman" charset="0"/>
                <a:ea typeface="Times New Roman" charset="0"/>
                <a:cs typeface="Times New Roman" charset="0"/>
              </a:rPr>
              <a:t>XMo + 𝜀</a:t>
            </a:r>
            <a:r>
              <a:rPr lang="en-US" sz="3200" baseline="-25000" dirty="0" smtClean="0">
                <a:latin typeface="Times New Roman" charset="0"/>
                <a:ea typeface="Times New Roman" charset="0"/>
                <a:cs typeface="Times New Roman" charset="0"/>
              </a:rPr>
              <a:t>1</a:t>
            </a:r>
            <a:endParaRPr lang="en-US" sz="3200" dirty="0" smtClean="0">
              <a:solidFill>
                <a:schemeClr val="tx1"/>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1901060218"/>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a:xfrm>
            <a:off x="581192" y="1930400"/>
            <a:ext cx="11029615" cy="4890956"/>
          </a:xfrm>
        </p:spPr>
        <p:txBody>
          <a:bodyPr anchor="t">
            <a:normAutofit fontScale="77500" lnSpcReduction="2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Analyses</a:t>
            </a:r>
            <a:r>
              <a:rPr lang="en-US" sz="3600" dirty="0" smtClean="0">
                <a:solidFill>
                  <a:schemeClr val="accent2"/>
                </a:solidFill>
                <a:latin typeface="Times New Roman" charset="0"/>
                <a:ea typeface="Times New Roman" charset="0"/>
                <a:cs typeface="Times New Roman" charset="0"/>
              </a:rPr>
              <a:t>:</a:t>
            </a:r>
          </a:p>
          <a:p>
            <a:pPr marL="0" indent="0" defTabSz="914400">
              <a:spcBef>
                <a:spcPts val="0"/>
              </a:spcBef>
              <a:spcAft>
                <a:spcPts val="0"/>
              </a:spcAft>
              <a:buClrTx/>
              <a:buSzTx/>
              <a:buNone/>
            </a:pPr>
            <a:r>
              <a:rPr lang="en-US" sz="3600" dirty="0">
                <a:solidFill>
                  <a:schemeClr val="accent2"/>
                </a:solidFill>
                <a:latin typeface="Times New Roman" charset="0"/>
                <a:ea typeface="Times New Roman" charset="0"/>
                <a:cs typeface="Times New Roman" charset="0"/>
              </a:rPr>
              <a:t>	</a:t>
            </a:r>
            <a:r>
              <a:rPr lang="en-US" sz="3600" dirty="0" smtClean="0">
                <a:solidFill>
                  <a:schemeClr val="accent6"/>
                </a:solidFill>
                <a:latin typeface="Times New Roman" charset="0"/>
                <a:ea typeface="Times New Roman" charset="0"/>
                <a:cs typeface="Times New Roman" charset="0"/>
              </a:rPr>
              <a:t>Research Question 4: </a:t>
            </a:r>
            <a:r>
              <a:rPr lang="en-US" sz="3600" b="1" dirty="0">
                <a:latin typeface="Times New Roman" charset="0"/>
                <a:ea typeface="Times New Roman" charset="0"/>
                <a:cs typeface="Times New Roman" charset="0"/>
              </a:rPr>
              <a:t>What are the effects of physical activity on </a:t>
            </a:r>
            <a:r>
              <a:rPr lang="en-US" sz="3600" b="1" dirty="0" smtClean="0">
                <a:latin typeface="Times New Roman" charset="0"/>
                <a:ea typeface="Times New Roman" charset="0"/>
                <a:cs typeface="Times New Roman" charset="0"/>
              </a:rPr>
              <a:t>	academic engagement </a:t>
            </a:r>
            <a:r>
              <a:rPr lang="en-US" sz="3600" b="1" dirty="0">
                <a:latin typeface="Times New Roman" charset="0"/>
                <a:ea typeface="Times New Roman" charset="0"/>
                <a:cs typeface="Times New Roman" charset="0"/>
              </a:rPr>
              <a:t>in undergraduate students?</a:t>
            </a:r>
            <a:endParaRPr lang="en-US" sz="3600" dirty="0">
              <a:latin typeface="Times New Roman" charset="0"/>
              <a:ea typeface="Times New Roman" charset="0"/>
              <a:cs typeface="Times New Roman" charset="0"/>
            </a:endParaRP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a:p>
            <a:pPr marL="0" indent="0" defTabSz="914400">
              <a:spcBef>
                <a:spcPts val="0"/>
              </a:spcBef>
              <a:spcAft>
                <a:spcPts val="0"/>
              </a:spcAft>
              <a:buClrTx/>
              <a:buSzTx/>
              <a:buNone/>
            </a:pPr>
            <a:r>
              <a:rPr lang="en-US" sz="3600" dirty="0">
                <a:solidFill>
                  <a:schemeClr val="tx1"/>
                </a:solidFill>
                <a:latin typeface="Times New Roman" charset="0"/>
                <a:ea typeface="Times New Roman" charset="0"/>
                <a:cs typeface="Times New Roman" charset="0"/>
              </a:rPr>
              <a:t>	</a:t>
            </a:r>
            <a:r>
              <a:rPr lang="en-US" sz="3600" b="1" dirty="0">
                <a:latin typeface="Times New Roman" charset="0"/>
                <a:ea typeface="Times New Roman" charset="0"/>
                <a:cs typeface="Times New Roman" charset="0"/>
              </a:rPr>
              <a:t>Data analysis </a:t>
            </a:r>
            <a:r>
              <a:rPr lang="en-US" sz="3600" b="1" dirty="0">
                <a:latin typeface="Times New Roman" charset="0"/>
                <a:ea typeface="Times New Roman" charset="0"/>
                <a:cs typeface="Times New Roman" charset="0"/>
              </a:rPr>
              <a:t>4</a:t>
            </a:r>
            <a:r>
              <a:rPr lang="en-US" sz="3600" b="1" dirty="0" smtClean="0">
                <a:latin typeface="Times New Roman" charset="0"/>
                <a:ea typeface="Times New Roman" charset="0"/>
                <a:cs typeface="Times New Roman" charset="0"/>
              </a:rPr>
              <a:t>: </a:t>
            </a:r>
            <a:r>
              <a:rPr lang="en-US" sz="3600" dirty="0">
                <a:latin typeface="Times New Roman" charset="0"/>
                <a:ea typeface="Times New Roman" charset="0"/>
                <a:cs typeface="Times New Roman" charset="0"/>
              </a:rPr>
              <a:t>I will use linear regression </a:t>
            </a:r>
            <a:r>
              <a:rPr lang="en-US" sz="3600" dirty="0" smtClean="0">
                <a:latin typeface="Times New Roman" charset="0"/>
                <a:ea typeface="Times New Roman" charset="0"/>
                <a:cs typeface="Times New Roman" charset="0"/>
              </a:rPr>
              <a:t>combining </a:t>
            </a:r>
            <a:r>
              <a:rPr lang="en-US" sz="3600" dirty="0">
                <a:latin typeface="Times New Roman" charset="0"/>
                <a:ea typeface="Times New Roman" charset="0"/>
                <a:cs typeface="Times New Roman" charset="0"/>
              </a:rPr>
              <a:t>the </a:t>
            </a:r>
            <a:r>
              <a:rPr lang="en-US" sz="3600" dirty="0" smtClean="0">
                <a:latin typeface="Times New Roman" charset="0"/>
                <a:ea typeface="Times New Roman" charset="0"/>
                <a:cs typeface="Times New Roman" charset="0"/>
              </a:rPr>
              <a:t>scores 	from </a:t>
            </a:r>
            <a:r>
              <a:rPr lang="en-US" sz="3600" dirty="0">
                <a:latin typeface="Times New Roman" charset="0"/>
                <a:ea typeface="Times New Roman" charset="0"/>
                <a:cs typeface="Times New Roman" charset="0"/>
              </a:rPr>
              <a:t>the three levels of </a:t>
            </a:r>
            <a:r>
              <a:rPr lang="en-US" sz="3600" dirty="0" smtClean="0">
                <a:latin typeface="Times New Roman" charset="0"/>
                <a:ea typeface="Times New Roman" charset="0"/>
                <a:cs typeface="Times New Roman" charset="0"/>
              </a:rPr>
              <a:t>physical </a:t>
            </a:r>
            <a:r>
              <a:rPr lang="en-US" sz="3600" dirty="0">
                <a:latin typeface="Times New Roman" charset="0"/>
                <a:ea typeface="Times New Roman" charset="0"/>
                <a:cs typeface="Times New Roman" charset="0"/>
              </a:rPr>
              <a:t>activity (strenuous, moderate, mild) </a:t>
            </a:r>
            <a:r>
              <a:rPr lang="en-US" sz="3600" dirty="0" smtClean="0">
                <a:latin typeface="Times New Roman" charset="0"/>
                <a:ea typeface="Times New Roman" charset="0"/>
                <a:cs typeface="Times New Roman" charset="0"/>
              </a:rPr>
              <a:t>	using </a:t>
            </a:r>
            <a:r>
              <a:rPr lang="en-US" sz="3600" dirty="0">
                <a:latin typeface="Times New Roman" charset="0"/>
                <a:ea typeface="Times New Roman" charset="0"/>
                <a:cs typeface="Times New Roman" charset="0"/>
              </a:rPr>
              <a:t>a weighted sum </a:t>
            </a:r>
            <a:r>
              <a:rPr lang="en-US" sz="3600" dirty="0" smtClean="0">
                <a:latin typeface="Times New Roman" charset="0"/>
                <a:ea typeface="Times New Roman" charset="0"/>
                <a:cs typeface="Times New Roman" charset="0"/>
              </a:rPr>
              <a:t>with </a:t>
            </a:r>
            <a:r>
              <a:rPr lang="en-US" sz="3600" dirty="0">
                <a:latin typeface="Times New Roman" charset="0"/>
                <a:ea typeface="Times New Roman" charset="0"/>
                <a:cs typeface="Times New Roman" charset="0"/>
              </a:rPr>
              <a:t>the individual weights outlined </a:t>
            </a:r>
            <a:r>
              <a:rPr lang="en-US" sz="3600" dirty="0" smtClean="0">
                <a:latin typeface="Times New Roman" charset="0"/>
                <a:ea typeface="Times New Roman" charset="0"/>
                <a:cs typeface="Times New Roman" charset="0"/>
              </a:rPr>
              <a:t>by Godin 	and Shephard </a:t>
            </a:r>
            <a:r>
              <a:rPr lang="en-US" sz="3600" dirty="0">
                <a:latin typeface="Times New Roman" charset="0"/>
                <a:ea typeface="Times New Roman" charset="0"/>
                <a:cs typeface="Times New Roman" charset="0"/>
              </a:rPr>
              <a:t>(1985). </a:t>
            </a:r>
            <a:endParaRPr lang="en-US" sz="3600" dirty="0" smtClean="0">
              <a:latin typeface="Times New Roman" charset="0"/>
              <a:ea typeface="Times New Roman" charset="0"/>
              <a:cs typeface="Times New Roman" charset="0"/>
            </a:endParaRPr>
          </a:p>
          <a:p>
            <a:pPr marL="0" indent="0" algn="ctr" defTabSz="914400">
              <a:spcBef>
                <a:spcPts val="0"/>
              </a:spcBef>
              <a:spcAft>
                <a:spcPts val="0"/>
              </a:spcAft>
              <a:buClrTx/>
              <a:buSzTx/>
              <a:buNone/>
            </a:pPr>
            <a:endParaRPr lang="en-US" sz="3600" dirty="0" smtClean="0">
              <a:latin typeface="Times New Roman" charset="0"/>
              <a:ea typeface="Times New Roman" charset="0"/>
              <a:cs typeface="Times New Roman" charset="0"/>
            </a:endParaRPr>
          </a:p>
          <a:p>
            <a:pPr marL="0" indent="0" algn="ctr" defTabSz="914400">
              <a:spcBef>
                <a:spcPts val="0"/>
              </a:spcBef>
              <a:spcAft>
                <a:spcPts val="0"/>
              </a:spcAft>
              <a:buClrTx/>
              <a:buSzTx/>
              <a:buNone/>
            </a:pPr>
            <a:r>
              <a:rPr lang="en-US" sz="2600" dirty="0" smtClean="0">
                <a:latin typeface="Times New Roman" charset="0"/>
                <a:ea typeface="Times New Roman" charset="0"/>
                <a:cs typeface="Times New Roman" charset="0"/>
              </a:rPr>
              <a:t>Weekly leisure activity = (9 X Strenuous) + (5 X Moderate) + (3 X Light)</a:t>
            </a:r>
          </a:p>
          <a:p>
            <a:pPr marL="0" indent="0" defTabSz="914400">
              <a:spcBef>
                <a:spcPts val="0"/>
              </a:spcBef>
              <a:spcAft>
                <a:spcPts val="0"/>
              </a:spcAft>
              <a:buClrTx/>
              <a:buSzTx/>
              <a:buNone/>
            </a:pPr>
            <a:endParaRPr lang="en-US" sz="3600" dirty="0" smtClean="0">
              <a:latin typeface="Times New Roman" charset="0"/>
              <a:ea typeface="Times New Roman" charset="0"/>
              <a:cs typeface="Times New Roman" charset="0"/>
            </a:endParaRPr>
          </a:p>
          <a:p>
            <a:pPr marL="0" indent="0" defTabSz="914400">
              <a:spcBef>
                <a:spcPts val="0"/>
              </a:spcBef>
              <a:spcAft>
                <a:spcPts val="0"/>
              </a:spcAft>
              <a:buClrTx/>
              <a:buSzTx/>
              <a:buNone/>
            </a:pPr>
            <a:r>
              <a:rPr lang="en-US" sz="3600" dirty="0" smtClean="0">
                <a:latin typeface="Times New Roman" charset="0"/>
                <a:ea typeface="Times New Roman" charset="0"/>
                <a:cs typeface="Times New Roman" charset="0"/>
              </a:rPr>
              <a:t>	I </a:t>
            </a:r>
            <a:r>
              <a:rPr lang="en-US" sz="3600" dirty="0">
                <a:latin typeface="Times New Roman" charset="0"/>
                <a:ea typeface="Times New Roman" charset="0"/>
                <a:cs typeface="Times New Roman" charset="0"/>
              </a:rPr>
              <a:t>will then model overall </a:t>
            </a:r>
            <a:r>
              <a:rPr lang="en-US" sz="3600" dirty="0" smtClean="0">
                <a:latin typeface="Times New Roman" charset="0"/>
                <a:ea typeface="Times New Roman" charset="0"/>
                <a:cs typeface="Times New Roman" charset="0"/>
              </a:rPr>
              <a:t>academic engagement </a:t>
            </a:r>
            <a:r>
              <a:rPr lang="en-US" sz="3600" dirty="0">
                <a:latin typeface="Times New Roman" charset="0"/>
                <a:ea typeface="Times New Roman" charset="0"/>
                <a:cs typeface="Times New Roman" charset="0"/>
              </a:rPr>
              <a:t>and each of the four </a:t>
            </a:r>
            <a:r>
              <a:rPr lang="en-US" sz="3600" dirty="0" smtClean="0">
                <a:latin typeface="Times New Roman" charset="0"/>
                <a:ea typeface="Times New Roman" charset="0"/>
                <a:cs typeface="Times New Roman" charset="0"/>
              </a:rPr>
              <a:t>	factors </a:t>
            </a:r>
            <a:r>
              <a:rPr lang="en-US" sz="3600" dirty="0">
                <a:latin typeface="Times New Roman" charset="0"/>
                <a:ea typeface="Times New Roman" charset="0"/>
                <a:cs typeface="Times New Roman" charset="0"/>
              </a:rPr>
              <a:t>of AE as a function of the </a:t>
            </a:r>
            <a:r>
              <a:rPr lang="en-US" sz="3600" dirty="0" smtClean="0">
                <a:latin typeface="Times New Roman" charset="0"/>
                <a:ea typeface="Times New Roman" charset="0"/>
                <a:cs typeface="Times New Roman" charset="0"/>
              </a:rPr>
              <a:t>total </a:t>
            </a:r>
            <a:r>
              <a:rPr lang="en-US" sz="3600" dirty="0">
                <a:latin typeface="Times New Roman" charset="0"/>
                <a:ea typeface="Times New Roman" charset="0"/>
                <a:cs typeface="Times New Roman" charset="0"/>
              </a:rPr>
              <a:t>exercise score in separate </a:t>
            </a:r>
            <a:r>
              <a:rPr lang="en-US" sz="3600" dirty="0" smtClean="0">
                <a:latin typeface="Times New Roman" charset="0"/>
                <a:ea typeface="Times New Roman" charset="0"/>
                <a:cs typeface="Times New Roman" charset="0"/>
              </a:rPr>
              <a:t>	linear </a:t>
            </a:r>
            <a:r>
              <a:rPr lang="en-US" sz="3600" dirty="0">
                <a:latin typeface="Times New Roman" charset="0"/>
                <a:ea typeface="Times New Roman" charset="0"/>
                <a:cs typeface="Times New Roman" charset="0"/>
              </a:rPr>
              <a:t>regression models.</a:t>
            </a:r>
          </a:p>
          <a:p>
            <a:pPr marL="0" indent="0" defTabSz="914400">
              <a:spcBef>
                <a:spcPts val="0"/>
              </a:spcBef>
              <a:spcAft>
                <a:spcPts val="0"/>
              </a:spcAft>
              <a:buClrTx/>
              <a:buSzTx/>
              <a:buNone/>
            </a:pPr>
            <a:endParaRPr lang="en-US" sz="3600" dirty="0" smtClean="0">
              <a:solidFill>
                <a:schemeClr val="tx1"/>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698628463"/>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a:xfrm>
            <a:off x="581192" y="1715956"/>
            <a:ext cx="11029615" cy="4964244"/>
          </a:xfrm>
        </p:spPr>
        <p:txBody>
          <a:bodyPr anchor="t">
            <a:normAutofit fontScale="925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Analyses</a:t>
            </a:r>
            <a:r>
              <a:rPr lang="en-US" sz="3600" dirty="0" smtClean="0">
                <a:solidFill>
                  <a:schemeClr val="accent2"/>
                </a:solidFill>
                <a:latin typeface="Times New Roman" charset="0"/>
                <a:ea typeface="Times New Roman" charset="0"/>
                <a:cs typeface="Times New Roman" charset="0"/>
              </a:rPr>
              <a:t>:</a:t>
            </a:r>
          </a:p>
          <a:p>
            <a:pPr marL="0" marR="0" lvl="0" indent="0" defTabSz="914400" eaLnBrk="1" fontAlgn="auto" latinLnBrk="0" hangingPunct="1">
              <a:lnSpc>
                <a:spcPct val="100000"/>
              </a:lnSpc>
              <a:spcBef>
                <a:spcPts val="0"/>
              </a:spcBef>
              <a:spcAft>
                <a:spcPts val="0"/>
              </a:spcAft>
              <a:buClrTx/>
              <a:buSzTx/>
              <a:buFontTx/>
              <a:buNone/>
              <a:tabLst/>
              <a:defRPr/>
            </a:pPr>
            <a:r>
              <a:rPr lang="en-US" sz="3600" dirty="0">
                <a:solidFill>
                  <a:schemeClr val="accent2"/>
                </a:solidFill>
                <a:latin typeface="Times New Roman" charset="0"/>
                <a:ea typeface="Times New Roman" charset="0"/>
                <a:cs typeface="Times New Roman" charset="0"/>
              </a:rPr>
              <a:t>	</a:t>
            </a:r>
            <a:r>
              <a:rPr lang="en-US" sz="3600" dirty="0" smtClean="0">
                <a:solidFill>
                  <a:schemeClr val="accent6"/>
                </a:solidFill>
                <a:latin typeface="Times New Roman" charset="0"/>
                <a:ea typeface="Times New Roman" charset="0"/>
                <a:cs typeface="Times New Roman" charset="0"/>
              </a:rPr>
              <a:t>Research Question 5: </a:t>
            </a:r>
            <a:r>
              <a:rPr lang="en-US" sz="3600" b="1" dirty="0">
                <a:latin typeface="Times New Roman" charset="0"/>
                <a:ea typeface="Times New Roman" charset="0"/>
                <a:cs typeface="Times New Roman" charset="0"/>
              </a:rPr>
              <a:t>Does exercise moderate the </a:t>
            </a:r>
            <a:r>
              <a:rPr lang="en-US" sz="3600" b="1" dirty="0" smtClean="0">
                <a:latin typeface="Times New Roman" charset="0"/>
                <a:ea typeface="Times New Roman" charset="0"/>
                <a:cs typeface="Times New Roman" charset="0"/>
              </a:rPr>
              <a:t>	relationship </a:t>
            </a:r>
            <a:r>
              <a:rPr lang="en-US" sz="3600" b="1" dirty="0">
                <a:latin typeface="Times New Roman" charset="0"/>
                <a:ea typeface="Times New Roman" charset="0"/>
                <a:cs typeface="Times New Roman" charset="0"/>
              </a:rPr>
              <a:t>between stressful life events and </a:t>
            </a:r>
            <a:r>
              <a:rPr lang="en-US" sz="3600" b="1" dirty="0" smtClean="0">
                <a:latin typeface="Times New Roman" charset="0"/>
                <a:ea typeface="Times New Roman" charset="0"/>
                <a:cs typeface="Times New Roman" charset="0"/>
              </a:rPr>
              <a:t>academic 	engagement</a:t>
            </a:r>
            <a:r>
              <a:rPr lang="en-US" sz="3600" b="1" dirty="0">
                <a:latin typeface="Times New Roman" charset="0"/>
                <a:ea typeface="Times New Roman" charset="0"/>
                <a:cs typeface="Times New Roman" charset="0"/>
              </a:rPr>
              <a:t>?</a:t>
            </a:r>
            <a:endParaRPr lang="en-US" sz="3600" dirty="0">
              <a:latin typeface="Times New Roman" charset="0"/>
              <a:ea typeface="Times New Roman" charset="0"/>
              <a:cs typeface="Times New Roman" charset="0"/>
            </a:endParaRP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a:p>
            <a:pPr marL="0" indent="0" defTabSz="914400">
              <a:spcBef>
                <a:spcPts val="0"/>
              </a:spcBef>
              <a:spcAft>
                <a:spcPts val="0"/>
              </a:spcAft>
              <a:buClrTx/>
              <a:buSzTx/>
              <a:buNone/>
            </a:pPr>
            <a:r>
              <a:rPr lang="en-US" sz="3600" dirty="0">
                <a:solidFill>
                  <a:schemeClr val="tx1"/>
                </a:solidFill>
                <a:latin typeface="Times New Roman" charset="0"/>
                <a:ea typeface="Times New Roman" charset="0"/>
                <a:cs typeface="Times New Roman" charset="0"/>
              </a:rPr>
              <a:t>	</a:t>
            </a:r>
            <a:r>
              <a:rPr lang="en-US" sz="3600" b="1" dirty="0">
                <a:latin typeface="Times New Roman" charset="0"/>
                <a:ea typeface="Times New Roman" charset="0"/>
                <a:cs typeface="Times New Roman" charset="0"/>
              </a:rPr>
              <a:t>Data analysis </a:t>
            </a:r>
            <a:r>
              <a:rPr lang="en-US" sz="3600" b="1" dirty="0">
                <a:latin typeface="Times New Roman" charset="0"/>
                <a:ea typeface="Times New Roman" charset="0"/>
                <a:cs typeface="Times New Roman" charset="0"/>
              </a:rPr>
              <a:t>5</a:t>
            </a:r>
            <a:r>
              <a:rPr lang="en-US" sz="3600" b="1" dirty="0" smtClean="0">
                <a:latin typeface="Times New Roman" charset="0"/>
                <a:ea typeface="Times New Roman" charset="0"/>
                <a:cs typeface="Times New Roman" charset="0"/>
              </a:rPr>
              <a:t>: </a:t>
            </a:r>
            <a:r>
              <a:rPr lang="en-US" sz="3500" dirty="0">
                <a:latin typeface="Times New Roman" charset="0"/>
                <a:ea typeface="Times New Roman" charset="0"/>
                <a:cs typeface="Times New Roman" charset="0"/>
              </a:rPr>
              <a:t>I will evaluate the hypothesis </a:t>
            </a:r>
            <a:r>
              <a:rPr lang="en-US" sz="3500" dirty="0" smtClean="0">
                <a:latin typeface="Times New Roman" charset="0"/>
                <a:ea typeface="Times New Roman" charset="0"/>
                <a:cs typeface="Times New Roman" charset="0"/>
              </a:rPr>
              <a:t>using</a:t>
            </a:r>
            <a:r>
              <a:rPr lang="en-US" sz="3500" dirty="0">
                <a:latin typeface="Times New Roman" charset="0"/>
                <a:ea typeface="Times New Roman" charset="0"/>
                <a:cs typeface="Times New Roman" charset="0"/>
              </a:rPr>
              <a:t> </a:t>
            </a:r>
            <a:r>
              <a:rPr lang="en-US" sz="3500" dirty="0" smtClean="0">
                <a:latin typeface="Times New Roman" charset="0"/>
                <a:ea typeface="Times New Roman" charset="0"/>
                <a:cs typeface="Times New Roman" charset="0"/>
              </a:rPr>
              <a:t>a 	moderation </a:t>
            </a:r>
            <a:r>
              <a:rPr lang="en-US" sz="3500" dirty="0">
                <a:latin typeface="Times New Roman" charset="0"/>
                <a:ea typeface="Times New Roman" charset="0"/>
                <a:cs typeface="Times New Roman" charset="0"/>
              </a:rPr>
              <a:t>model as described in Muller et al. (2005</a:t>
            </a:r>
            <a:r>
              <a:rPr lang="en-US" sz="3500" dirty="0" smtClean="0">
                <a:latin typeface="Times New Roman" charset="0"/>
                <a:ea typeface="Times New Roman" charset="0"/>
                <a:cs typeface="Times New Roman" charset="0"/>
              </a:rPr>
              <a:t>). </a:t>
            </a:r>
            <a:r>
              <a:rPr lang="en-US" sz="3500" dirty="0">
                <a:latin typeface="Times New Roman" charset="0"/>
                <a:ea typeface="Times New Roman" charset="0"/>
                <a:cs typeface="Times New Roman" charset="0"/>
              </a:rPr>
              <a:t>I </a:t>
            </a:r>
            <a:r>
              <a:rPr lang="en-US" sz="3500" dirty="0" smtClean="0">
                <a:latin typeface="Times New Roman" charset="0"/>
                <a:ea typeface="Times New Roman" charset="0"/>
                <a:cs typeface="Times New Roman" charset="0"/>
              </a:rPr>
              <a:t>	will </a:t>
            </a:r>
            <a:r>
              <a:rPr lang="en-US" sz="3500" dirty="0">
                <a:latin typeface="Times New Roman" charset="0"/>
                <a:ea typeface="Times New Roman" charset="0"/>
                <a:cs typeface="Times New Roman" charset="0"/>
              </a:rPr>
              <a:t>model academic engagement as a function of stressful </a:t>
            </a:r>
            <a:r>
              <a:rPr lang="en-US" sz="3500" dirty="0" smtClean="0">
                <a:latin typeface="Times New Roman" charset="0"/>
                <a:ea typeface="Times New Roman" charset="0"/>
                <a:cs typeface="Times New Roman" charset="0"/>
              </a:rPr>
              <a:t>	life </a:t>
            </a:r>
            <a:r>
              <a:rPr lang="en-US" sz="3500" dirty="0">
                <a:latin typeface="Times New Roman" charset="0"/>
                <a:ea typeface="Times New Roman" charset="0"/>
                <a:cs typeface="Times New Roman" charset="0"/>
              </a:rPr>
              <a:t>events, strenuous exercise, and their interaction.</a:t>
            </a:r>
            <a:r>
              <a:rPr lang="en-US" sz="3500" dirty="0">
                <a:latin typeface="Times New Roman" charset="0"/>
                <a:ea typeface="Times New Roman" charset="0"/>
                <a:cs typeface="Times New Roman" charset="0"/>
              </a:rPr>
              <a:t> </a:t>
            </a:r>
            <a:endParaRPr lang="en-US" sz="3500" dirty="0" smtClean="0">
              <a:solidFill>
                <a:schemeClr val="tx1"/>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196829350"/>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a:xfrm>
            <a:off x="581192" y="1930400"/>
            <a:ext cx="11029615" cy="4749800"/>
          </a:xfrm>
        </p:spPr>
        <p:txBody>
          <a:bodyPr anchor="t">
            <a:normAutofit fontScale="70000" lnSpcReduction="2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Analyses</a:t>
            </a:r>
            <a:r>
              <a:rPr lang="en-US" sz="3600" dirty="0" smtClean="0">
                <a:solidFill>
                  <a:schemeClr val="accent2"/>
                </a:solidFill>
                <a:latin typeface="Times New Roman" charset="0"/>
                <a:ea typeface="Times New Roman" charset="0"/>
                <a:cs typeface="Times New Roman" charset="0"/>
              </a:rPr>
              <a:t>:</a:t>
            </a:r>
          </a:p>
          <a:p>
            <a:pPr marL="0" indent="0" defTabSz="914400">
              <a:spcBef>
                <a:spcPts val="0"/>
              </a:spcBef>
              <a:spcAft>
                <a:spcPts val="0"/>
              </a:spcAft>
              <a:buClrTx/>
              <a:buSzTx/>
              <a:buNone/>
            </a:pPr>
            <a:r>
              <a:rPr lang="en-US" sz="3600" dirty="0">
                <a:solidFill>
                  <a:schemeClr val="accent2"/>
                </a:solidFill>
                <a:latin typeface="Times New Roman" charset="0"/>
                <a:ea typeface="Times New Roman" charset="0"/>
                <a:cs typeface="Times New Roman" charset="0"/>
              </a:rPr>
              <a:t>	</a:t>
            </a:r>
            <a:r>
              <a:rPr lang="en-US" sz="3600" dirty="0" smtClean="0">
                <a:solidFill>
                  <a:schemeClr val="accent6"/>
                </a:solidFill>
                <a:latin typeface="Times New Roman" charset="0"/>
                <a:ea typeface="Times New Roman" charset="0"/>
                <a:cs typeface="Times New Roman" charset="0"/>
              </a:rPr>
              <a:t>Research Question 6: </a:t>
            </a:r>
            <a:r>
              <a:rPr lang="en-US" sz="3600" b="1" dirty="0">
                <a:latin typeface="Times New Roman" charset="0"/>
                <a:ea typeface="Times New Roman" charset="0"/>
                <a:cs typeface="Times New Roman" charset="0"/>
              </a:rPr>
              <a:t>What is the </a:t>
            </a:r>
            <a:r>
              <a:rPr lang="en-US" sz="3600" b="1" dirty="0" smtClean="0">
                <a:latin typeface="Times New Roman" charset="0"/>
                <a:ea typeface="Times New Roman" charset="0"/>
                <a:cs typeface="Times New Roman" charset="0"/>
              </a:rPr>
              <a:t>hierarchical influence of </a:t>
            </a:r>
            <a:r>
              <a:rPr lang="en-US" sz="3600" b="1" dirty="0">
                <a:latin typeface="Times New Roman" charset="0"/>
                <a:ea typeface="Times New Roman" charset="0"/>
                <a:cs typeface="Times New Roman" charset="0"/>
              </a:rPr>
              <a:t>the </a:t>
            </a:r>
            <a:r>
              <a:rPr lang="en-US" sz="3600" b="1" dirty="0" smtClean="0">
                <a:latin typeface="Times New Roman" charset="0"/>
                <a:ea typeface="Times New Roman" charset="0"/>
                <a:cs typeface="Times New Roman" charset="0"/>
              </a:rPr>
              <a:t>	effects </a:t>
            </a:r>
            <a:r>
              <a:rPr lang="en-US" sz="3600" b="1" dirty="0">
                <a:latin typeface="Times New Roman" charset="0"/>
                <a:ea typeface="Times New Roman" charset="0"/>
                <a:cs typeface="Times New Roman" charset="0"/>
              </a:rPr>
              <a:t>of stressful life events, </a:t>
            </a:r>
            <a:r>
              <a:rPr lang="en-US" sz="3600" b="1" dirty="0" smtClean="0">
                <a:latin typeface="Times New Roman" charset="0"/>
                <a:ea typeface="Times New Roman" charset="0"/>
                <a:cs typeface="Times New Roman" charset="0"/>
              </a:rPr>
              <a:t>sleep hygiene</a:t>
            </a:r>
            <a:r>
              <a:rPr lang="en-US" sz="3600" b="1" dirty="0">
                <a:latin typeface="Times New Roman" charset="0"/>
                <a:ea typeface="Times New Roman" charset="0"/>
                <a:cs typeface="Times New Roman" charset="0"/>
              </a:rPr>
              <a:t>, and </a:t>
            </a:r>
            <a:r>
              <a:rPr lang="en-US" sz="3600" b="1" dirty="0" smtClean="0">
                <a:latin typeface="Times New Roman" charset="0"/>
                <a:ea typeface="Times New Roman" charset="0"/>
                <a:cs typeface="Times New Roman" charset="0"/>
              </a:rPr>
              <a:t>exercise </a:t>
            </a:r>
            <a:r>
              <a:rPr lang="en-US" sz="3600" b="1" dirty="0">
                <a:latin typeface="Times New Roman" charset="0"/>
                <a:ea typeface="Times New Roman" charset="0"/>
                <a:cs typeface="Times New Roman" charset="0"/>
              </a:rPr>
              <a:t>on </a:t>
            </a:r>
            <a:r>
              <a:rPr lang="en-US" sz="3600" b="1" dirty="0" smtClean="0">
                <a:latin typeface="Times New Roman" charset="0"/>
                <a:ea typeface="Times New Roman" charset="0"/>
                <a:cs typeface="Times New Roman" charset="0"/>
              </a:rPr>
              <a:t>	academic 	engagement</a:t>
            </a:r>
            <a:r>
              <a:rPr lang="en-US" sz="3600" b="1" dirty="0">
                <a:latin typeface="Times New Roman" charset="0"/>
                <a:ea typeface="Times New Roman" charset="0"/>
                <a:cs typeface="Times New Roman" charset="0"/>
              </a:rPr>
              <a:t>?</a:t>
            </a:r>
            <a:endParaRPr lang="en-US" sz="3600" dirty="0">
              <a:latin typeface="Times New Roman" charset="0"/>
              <a:ea typeface="Times New Roman" charset="0"/>
              <a:cs typeface="Times New Roman" charset="0"/>
            </a:endParaRP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a:p>
            <a:pPr marL="0" indent="0" defTabSz="914400">
              <a:spcBef>
                <a:spcPts val="0"/>
              </a:spcBef>
              <a:spcAft>
                <a:spcPts val="0"/>
              </a:spcAft>
              <a:buClrTx/>
              <a:buSzTx/>
              <a:buNone/>
            </a:pPr>
            <a:r>
              <a:rPr lang="en-US" sz="3600" dirty="0">
                <a:solidFill>
                  <a:schemeClr val="tx1"/>
                </a:solidFill>
                <a:latin typeface="Times New Roman" charset="0"/>
                <a:ea typeface="Times New Roman" charset="0"/>
                <a:cs typeface="Times New Roman" charset="0"/>
              </a:rPr>
              <a:t>	</a:t>
            </a:r>
            <a:r>
              <a:rPr lang="en-US" sz="3600" b="1" dirty="0">
                <a:latin typeface="Times New Roman" charset="0"/>
                <a:ea typeface="Times New Roman" charset="0"/>
                <a:cs typeface="Times New Roman" charset="0"/>
              </a:rPr>
              <a:t>Data analysis </a:t>
            </a:r>
            <a:r>
              <a:rPr lang="en-US" sz="3600" b="1" dirty="0">
                <a:latin typeface="Times New Roman" charset="0"/>
                <a:ea typeface="Times New Roman" charset="0"/>
                <a:cs typeface="Times New Roman" charset="0"/>
              </a:rPr>
              <a:t>6</a:t>
            </a:r>
            <a:r>
              <a:rPr lang="en-US" sz="3600" b="1" dirty="0" smtClean="0">
                <a:latin typeface="Times New Roman" charset="0"/>
                <a:ea typeface="Times New Roman" charset="0"/>
                <a:cs typeface="Times New Roman" charset="0"/>
              </a:rPr>
              <a:t>: </a:t>
            </a:r>
            <a:r>
              <a:rPr lang="en-US" sz="3600" b="1" dirty="0"/>
              <a:t>:</a:t>
            </a:r>
            <a:r>
              <a:rPr lang="en-US" sz="3600" b="1" i="1" dirty="0"/>
              <a:t>  </a:t>
            </a:r>
            <a:r>
              <a:rPr lang="en-US" sz="3600" dirty="0">
                <a:latin typeface="Times New Roman" charset="0"/>
                <a:ea typeface="Times New Roman" charset="0"/>
                <a:cs typeface="Times New Roman" charset="0"/>
              </a:rPr>
              <a:t>I will model academic engagement as a function </a:t>
            </a:r>
            <a:r>
              <a:rPr lang="en-US" sz="3600" dirty="0" smtClean="0">
                <a:latin typeface="Times New Roman" charset="0"/>
                <a:ea typeface="Times New Roman" charset="0"/>
                <a:cs typeface="Times New Roman" charset="0"/>
              </a:rPr>
              <a:t>of </a:t>
            </a:r>
            <a:r>
              <a:rPr lang="en-US" sz="3600" dirty="0">
                <a:latin typeface="Times New Roman" charset="0"/>
                <a:ea typeface="Times New Roman" charset="0"/>
                <a:cs typeface="Times New Roman" charset="0"/>
              </a:rPr>
              <a:t>the </a:t>
            </a:r>
            <a:r>
              <a:rPr lang="en-US" sz="3600" dirty="0" smtClean="0">
                <a:latin typeface="Times New Roman" charset="0"/>
                <a:ea typeface="Times New Roman" charset="0"/>
                <a:cs typeface="Times New Roman" charset="0"/>
              </a:rPr>
              <a:t>	demographic </a:t>
            </a:r>
            <a:r>
              <a:rPr lang="en-US" sz="3600" dirty="0">
                <a:latin typeface="Times New Roman" charset="0"/>
                <a:ea typeface="Times New Roman" charset="0"/>
                <a:cs typeface="Times New Roman" charset="0"/>
              </a:rPr>
              <a:t>variables that showed statistical significance in </a:t>
            </a:r>
            <a:r>
              <a:rPr lang="en-US" sz="3600" dirty="0" smtClean="0">
                <a:latin typeface="Times New Roman" charset="0"/>
                <a:ea typeface="Times New Roman" charset="0"/>
                <a:cs typeface="Times New Roman" charset="0"/>
              </a:rPr>
              <a:t>the </a:t>
            </a:r>
            <a:r>
              <a:rPr lang="en-US" sz="3600" dirty="0">
                <a:latin typeface="Times New Roman" charset="0"/>
                <a:ea typeface="Times New Roman" charset="0"/>
                <a:cs typeface="Times New Roman" charset="0"/>
              </a:rPr>
              <a:t>initial </a:t>
            </a:r>
            <a:r>
              <a:rPr lang="en-US" sz="3600" dirty="0" smtClean="0">
                <a:latin typeface="Times New Roman" charset="0"/>
                <a:ea typeface="Times New Roman" charset="0"/>
                <a:cs typeface="Times New Roman" charset="0"/>
              </a:rPr>
              <a:t>	evaluation </a:t>
            </a:r>
            <a:r>
              <a:rPr lang="en-US" sz="3600" dirty="0">
                <a:latin typeface="Times New Roman" charset="0"/>
                <a:ea typeface="Times New Roman" charset="0"/>
                <a:cs typeface="Times New Roman" charset="0"/>
              </a:rPr>
              <a:t>along with stressful life events, sleep hygiene, </a:t>
            </a:r>
            <a:r>
              <a:rPr lang="en-US" sz="3600" dirty="0" smtClean="0">
                <a:latin typeface="Times New Roman" charset="0"/>
                <a:ea typeface="Times New Roman" charset="0"/>
                <a:cs typeface="Times New Roman" charset="0"/>
              </a:rPr>
              <a:t>and </a:t>
            </a:r>
            <a:r>
              <a:rPr lang="en-US" sz="3600" dirty="0">
                <a:latin typeface="Times New Roman" charset="0"/>
                <a:ea typeface="Times New Roman" charset="0"/>
                <a:cs typeface="Times New Roman" charset="0"/>
              </a:rPr>
              <a:t>exercise.  </a:t>
            </a:r>
            <a:endParaRPr lang="en-US" sz="3600" dirty="0" smtClean="0">
              <a:latin typeface="Times New Roman" charset="0"/>
              <a:ea typeface="Times New Roman" charset="0"/>
              <a:cs typeface="Times New Roman" charset="0"/>
            </a:endParaRPr>
          </a:p>
          <a:p>
            <a:pPr marL="0" indent="0" defTabSz="914400">
              <a:spcBef>
                <a:spcPts val="0"/>
              </a:spcBef>
              <a:spcAft>
                <a:spcPts val="0"/>
              </a:spcAft>
              <a:buClrTx/>
              <a:buSzTx/>
              <a:buNone/>
            </a:pPr>
            <a:endParaRPr lang="en-US" sz="3600" dirty="0">
              <a:latin typeface="Times New Roman" charset="0"/>
              <a:ea typeface="Times New Roman" charset="0"/>
              <a:cs typeface="Times New Roman" charset="0"/>
            </a:endParaRPr>
          </a:p>
          <a:p>
            <a:pPr marL="0" indent="0" defTabSz="914400">
              <a:spcBef>
                <a:spcPts val="0"/>
              </a:spcBef>
              <a:spcAft>
                <a:spcPts val="0"/>
              </a:spcAft>
              <a:buClrTx/>
              <a:buSzTx/>
              <a:buNone/>
            </a:pPr>
            <a:r>
              <a:rPr lang="en-US" sz="3600" dirty="0" smtClean="0">
                <a:latin typeface="Times New Roman" charset="0"/>
                <a:ea typeface="Times New Roman" charset="0"/>
                <a:cs typeface="Times New Roman" charset="0"/>
              </a:rPr>
              <a:t>	I </a:t>
            </a:r>
            <a:r>
              <a:rPr lang="en-US" sz="3600" dirty="0">
                <a:latin typeface="Times New Roman" charset="0"/>
                <a:ea typeface="Times New Roman" charset="0"/>
                <a:cs typeface="Times New Roman" charset="0"/>
              </a:rPr>
              <a:t>will perform an exploratory analysis using multiple </a:t>
            </a:r>
            <a:r>
              <a:rPr lang="en-US" sz="3600" dirty="0" smtClean="0">
                <a:latin typeface="Times New Roman" charset="0"/>
                <a:ea typeface="Times New Roman" charset="0"/>
                <a:cs typeface="Times New Roman" charset="0"/>
              </a:rPr>
              <a:t>regression </a:t>
            </a:r>
            <a:r>
              <a:rPr lang="en-US" sz="3600" dirty="0">
                <a:latin typeface="Times New Roman" charset="0"/>
                <a:ea typeface="Times New Roman" charset="0"/>
                <a:cs typeface="Times New Roman" charset="0"/>
              </a:rPr>
              <a:t>to explore </a:t>
            </a:r>
            <a:r>
              <a:rPr lang="en-US" sz="3600" dirty="0" smtClean="0">
                <a:latin typeface="Times New Roman" charset="0"/>
                <a:ea typeface="Times New Roman" charset="0"/>
                <a:cs typeface="Times New Roman" charset="0"/>
              </a:rPr>
              <a:t>	the </a:t>
            </a:r>
            <a:r>
              <a:rPr lang="en-US" sz="3600" dirty="0">
                <a:latin typeface="Times New Roman" charset="0"/>
                <a:ea typeface="Times New Roman" charset="0"/>
                <a:cs typeface="Times New Roman" charset="0"/>
              </a:rPr>
              <a:t>hierarchical relationship between stressful </a:t>
            </a:r>
            <a:r>
              <a:rPr lang="en-US" sz="3600" dirty="0" smtClean="0">
                <a:latin typeface="Times New Roman" charset="0"/>
                <a:ea typeface="Times New Roman" charset="0"/>
                <a:cs typeface="Times New Roman" charset="0"/>
              </a:rPr>
              <a:t>life </a:t>
            </a:r>
            <a:r>
              <a:rPr lang="en-US" sz="3600" dirty="0">
                <a:latin typeface="Times New Roman" charset="0"/>
                <a:ea typeface="Times New Roman" charset="0"/>
                <a:cs typeface="Times New Roman" charset="0"/>
              </a:rPr>
              <a:t>events, sleep hygiene, </a:t>
            </a:r>
            <a:r>
              <a:rPr lang="en-US" sz="3600" dirty="0" smtClean="0">
                <a:latin typeface="Times New Roman" charset="0"/>
                <a:ea typeface="Times New Roman" charset="0"/>
                <a:cs typeface="Times New Roman" charset="0"/>
              </a:rPr>
              <a:t>and 	exercise</a:t>
            </a:r>
            <a:r>
              <a:rPr lang="en-US" sz="3600" dirty="0">
                <a:latin typeface="Times New Roman" charset="0"/>
                <a:ea typeface="Times New Roman" charset="0"/>
                <a:cs typeface="Times New Roman" charset="0"/>
              </a:rPr>
              <a:t>, including any relevant </a:t>
            </a:r>
            <a:r>
              <a:rPr lang="en-US" sz="3600" dirty="0" smtClean="0">
                <a:latin typeface="Times New Roman" charset="0"/>
                <a:ea typeface="Times New Roman" charset="0"/>
                <a:cs typeface="Times New Roman" charset="0"/>
              </a:rPr>
              <a:t>demographic </a:t>
            </a:r>
            <a:r>
              <a:rPr lang="en-US" sz="3600" dirty="0">
                <a:latin typeface="Times New Roman" charset="0"/>
                <a:ea typeface="Times New Roman" charset="0"/>
                <a:cs typeface="Times New Roman" charset="0"/>
              </a:rPr>
              <a:t>variables, as they predict </a:t>
            </a:r>
            <a:r>
              <a:rPr lang="en-US" sz="3600" dirty="0" smtClean="0">
                <a:latin typeface="Times New Roman" charset="0"/>
                <a:ea typeface="Times New Roman" charset="0"/>
                <a:cs typeface="Times New Roman" charset="0"/>
              </a:rPr>
              <a:t>	academic </a:t>
            </a:r>
            <a:r>
              <a:rPr lang="en-US" sz="3600" dirty="0">
                <a:latin typeface="Times New Roman" charset="0"/>
                <a:ea typeface="Times New Roman" charset="0"/>
                <a:cs typeface="Times New Roman" charset="0"/>
              </a:rPr>
              <a:t>engagement, as well </a:t>
            </a:r>
            <a:r>
              <a:rPr lang="en-US" sz="3600" dirty="0" smtClean="0">
                <a:latin typeface="Times New Roman" charset="0"/>
                <a:ea typeface="Times New Roman" charset="0"/>
                <a:cs typeface="Times New Roman" charset="0"/>
              </a:rPr>
              <a:t>as </a:t>
            </a:r>
            <a:r>
              <a:rPr lang="en-US" sz="3600" dirty="0">
                <a:latin typeface="Times New Roman" charset="0"/>
                <a:ea typeface="Times New Roman" charset="0"/>
                <a:cs typeface="Times New Roman" charset="0"/>
              </a:rPr>
              <a:t>the robustness of these relationships.</a:t>
            </a:r>
          </a:p>
          <a:p>
            <a:pPr marL="0" indent="0" defTabSz="914400">
              <a:spcBef>
                <a:spcPts val="0"/>
              </a:spcBef>
              <a:spcAft>
                <a:spcPts val="0"/>
              </a:spcAft>
              <a:buClrTx/>
              <a:buSzTx/>
              <a:buNone/>
            </a:pPr>
            <a:endParaRPr lang="en-US" sz="3600" dirty="0" smtClean="0">
              <a:solidFill>
                <a:schemeClr val="tx1"/>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68417186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Vertical Title 1"/>
          <p:cNvSpPr>
            <a:spLocks noGrp="1"/>
          </p:cNvSpPr>
          <p:nvPr>
            <p:ph type="title" orient="vert"/>
          </p:nvPr>
        </p:nvSpPr>
        <p:spPr/>
        <p:txBody>
          <a:bodyPr/>
          <a:lstStyle/>
          <a:p>
            <a:r>
              <a:rPr lang="en-US" dirty="0" smtClean="0"/>
              <a:t>Academic Engagement</a:t>
            </a:r>
            <a:endParaRPr lang="en-US" dirty="0"/>
          </a:p>
        </p:txBody>
      </p:sp>
      <p:sp>
        <p:nvSpPr>
          <p:cNvPr id="3" name="Content Placeholder 2">
            <a:extLst>
              <a:ext uri="{FF2B5EF4-FFF2-40B4-BE49-F238E27FC236}">
                <a16:creationId xmlns:a16="http://schemas.microsoft.com/office/drawing/2014/main" xmlns="" id="{9FA23690-F864-4FB8-889F-CBE3C63CCBAA}"/>
              </a:ext>
            </a:extLst>
          </p:cNvPr>
          <p:cNvSpPr>
            <a:spLocks noGrp="1"/>
          </p:cNvSpPr>
          <p:nvPr>
            <p:ph type="body" orient="vert" idx="1"/>
          </p:nvPr>
        </p:nvSpPr>
        <p:spPr/>
        <p:txBody>
          <a:bodyPr vert="horz" lIns="91440" tIns="45720" rIns="91440" bIns="45720" rtlCol="0" anchor="t">
            <a:normAutofit/>
          </a:bodyPr>
          <a:lstStyle/>
          <a:p>
            <a:pPr marL="305435" indent="-305435"/>
            <a:endParaRPr lang="en-US" dirty="0"/>
          </a:p>
          <a:p>
            <a:pPr marL="0" indent="0"/>
            <a:endParaRPr lang="en-US" sz="2400" dirty="0">
              <a:solidFill>
                <a:srgbClr val="3D3D3D"/>
              </a:solidFill>
            </a:endParaRPr>
          </a:p>
          <a:p>
            <a:pPr marL="0" indent="0">
              <a:buNone/>
            </a:pPr>
            <a:r>
              <a:rPr lang="en-US" sz="3200" dirty="0">
                <a:solidFill>
                  <a:srgbClr val="3D3D3D"/>
                </a:solidFill>
              </a:rPr>
              <a:t>Intrinsic ("micro") versus Extrinsic ("macro") Characteristics:</a:t>
            </a:r>
          </a:p>
          <a:p>
            <a:pPr marL="629920" lvl="1" indent="-305435">
              <a:buFont typeface="Wingdings 2"/>
            </a:pPr>
            <a:r>
              <a:rPr lang="en-US" sz="3200" u="sng" dirty="0">
                <a:solidFill>
                  <a:srgbClr val="3D3D3D"/>
                </a:solidFill>
              </a:rPr>
              <a:t>Macro Example</a:t>
            </a:r>
            <a:r>
              <a:rPr lang="en-US" sz="3200" dirty="0">
                <a:solidFill>
                  <a:srgbClr val="3D3D3D"/>
                </a:solidFill>
              </a:rPr>
              <a:t>: Teacher/Student Relations (Skinner and Belmont, 1993) </a:t>
            </a:r>
            <a:endParaRPr lang="en-US" sz="3200" dirty="0">
              <a:solidFill>
                <a:srgbClr val="000000"/>
              </a:solidFill>
            </a:endParaRPr>
          </a:p>
          <a:p>
            <a:pPr marL="629920" lvl="1" indent="-305435">
              <a:buFont typeface="Wingdings 2"/>
            </a:pPr>
            <a:r>
              <a:rPr lang="en-US" sz="3200" u="sng" dirty="0">
                <a:solidFill>
                  <a:srgbClr val="3D3D3D"/>
                </a:solidFill>
              </a:rPr>
              <a:t>Micro Example</a:t>
            </a:r>
            <a:r>
              <a:rPr lang="en-US" sz="3200" dirty="0">
                <a:solidFill>
                  <a:srgbClr val="3D3D3D"/>
                </a:solidFill>
              </a:rPr>
              <a:t>: Mood, Motivation, Executive Functioning (Handelsman et al., 2005)</a:t>
            </a:r>
            <a:endParaRPr lang="en-US" sz="3200" dirty="0">
              <a:solidFill>
                <a:schemeClr val="tx1"/>
              </a:solidFill>
            </a:endParaRPr>
          </a:p>
        </p:txBody>
      </p:sp>
    </p:spTree>
    <p:extLst>
      <p:ext uri="{BB962C8B-B14F-4D97-AF65-F5344CB8AC3E}">
        <p14:creationId xmlns:p14="http://schemas.microsoft.com/office/powerpoint/2010/main" val="4067432071"/>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2298699" y="1252117"/>
            <a:ext cx="7594600" cy="3289300"/>
          </a:xfrm>
          <a:prstGeom prst="rect">
            <a:avLst/>
          </a:prstGeom>
        </p:spPr>
      </p:pic>
      <p:sp>
        <p:nvSpPr>
          <p:cNvPr id="3" name="Text Placeholder 2">
            <a:extLst>
              <a:ext uri="{FF2B5EF4-FFF2-40B4-BE49-F238E27FC236}">
                <a16:creationId xmlns:a16="http://schemas.microsoft.com/office/drawing/2014/main" xmlns="" id="{1CDCA725-AAE6-45F9-9DC3-56F33134E70A}"/>
              </a:ext>
            </a:extLst>
          </p:cNvPr>
          <p:cNvSpPr>
            <a:spLocks noGrp="1"/>
          </p:cNvSpPr>
          <p:nvPr>
            <p:ph type="body" idx="1"/>
          </p:nvPr>
        </p:nvSpPr>
        <p:spPr/>
        <p:txBody>
          <a:bodyPr>
            <a:normAutofit/>
          </a:bodyPr>
          <a:lstStyle/>
          <a:p>
            <a:pPr algn="ctr"/>
            <a:r>
              <a:rPr lang="en-US" sz="3200" dirty="0" smtClean="0"/>
              <a:t>Questions?</a:t>
            </a:r>
            <a:endParaRPr lang="en-US" sz="3200" dirty="0"/>
          </a:p>
        </p:txBody>
      </p:sp>
    </p:spTree>
    <p:extLst>
      <p:ext uri="{BB962C8B-B14F-4D97-AF65-F5344CB8AC3E}">
        <p14:creationId xmlns:p14="http://schemas.microsoft.com/office/powerpoint/2010/main" val="1741347942"/>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324803" y="609600"/>
            <a:ext cx="1783693" cy="523220"/>
          </a:xfrm>
          <a:prstGeom prst="rect">
            <a:avLst/>
          </a:prstGeom>
          <a:solidFill>
            <a:schemeClr val="accent2">
              <a:lumMod val="40000"/>
              <a:lumOff val="60000"/>
            </a:schemeClr>
          </a:solidFill>
        </p:spPr>
        <p:txBody>
          <a:bodyPr wrap="none" rtlCol="0">
            <a:spAutoFit/>
          </a:bodyPr>
          <a:lstStyle/>
          <a:p>
            <a:r>
              <a:rPr lang="en-US" sz="2800" dirty="0" smtClean="0"/>
              <a:t>References</a:t>
            </a:r>
            <a:endParaRPr lang="en-US" sz="2800" dirty="0"/>
          </a:p>
        </p:txBody>
      </p:sp>
      <p:sp>
        <p:nvSpPr>
          <p:cNvPr id="5" name="TextBox 4"/>
          <p:cNvSpPr txBox="1"/>
          <p:nvPr/>
        </p:nvSpPr>
        <p:spPr>
          <a:xfrm>
            <a:off x="457200" y="1485900"/>
            <a:ext cx="11518900" cy="5493812"/>
          </a:xfrm>
          <a:prstGeom prst="rect">
            <a:avLst/>
          </a:prstGeom>
          <a:noFill/>
        </p:spPr>
        <p:txBody>
          <a:bodyPr wrap="square" rtlCol="0">
            <a:spAutoFit/>
          </a:bodyPr>
          <a:lstStyle/>
          <a:p>
            <a:r>
              <a:rPr lang="en-US" sz="900" dirty="0"/>
              <a:t>Ash, C., &amp; Huebner, E.S. (2001). Environmental events and life satisfaction reports of </a:t>
            </a:r>
            <a:r>
              <a:rPr lang="en-US" sz="900" dirty="0" smtClean="0"/>
              <a:t>adolescents</a:t>
            </a:r>
            <a:r>
              <a:rPr lang="en-US" sz="900" dirty="0"/>
              <a:t>: A test of cognitive </a:t>
            </a:r>
            <a:r>
              <a:rPr lang="en-US" sz="900" dirty="0" smtClean="0"/>
              <a:t>	mediation</a:t>
            </a:r>
            <a:r>
              <a:rPr lang="en-US" sz="900" dirty="0"/>
              <a:t>. </a:t>
            </a:r>
            <a:r>
              <a:rPr lang="en-US" sz="900" i="1" dirty="0"/>
              <a:t>School Psychology International, 22, </a:t>
            </a:r>
            <a:r>
              <a:rPr lang="en-US" sz="900" dirty="0"/>
              <a:t>320–326. Retrieved </a:t>
            </a:r>
            <a:r>
              <a:rPr lang="en-US" sz="900" dirty="0" smtClean="0"/>
              <a:t>from:</a:t>
            </a:r>
          </a:p>
          <a:p>
            <a:r>
              <a:rPr lang="en-US" sz="900" dirty="0">
                <a:hlinkClick r:id="rId2"/>
              </a:rPr>
              <a:t>	</a:t>
            </a:r>
            <a:r>
              <a:rPr lang="en-US" sz="900" dirty="0" smtClean="0">
                <a:hlinkClick r:id="rId2"/>
              </a:rPr>
              <a:t>http</a:t>
            </a:r>
            <a:r>
              <a:rPr lang="en-US" sz="900" dirty="0">
                <a:hlinkClick r:id="rId2"/>
              </a:rPr>
              <a:t>://</a:t>
            </a:r>
            <a:r>
              <a:rPr lang="en-US" sz="900" dirty="0" smtClean="0">
                <a:hlinkClick r:id="rId2"/>
              </a:rPr>
              <a:t>journals.sagepub.com/doi/abs/10.1177/0143034301223008</a:t>
            </a:r>
            <a:endParaRPr lang="en-US" sz="900" dirty="0" smtClean="0"/>
          </a:p>
          <a:p>
            <a:r>
              <a:rPr lang="en-US" sz="900" dirty="0"/>
              <a:t>Brown, F. &amp; </a:t>
            </a:r>
            <a:r>
              <a:rPr lang="en-US" sz="900" dirty="0" err="1"/>
              <a:t>Buboltz</a:t>
            </a:r>
            <a:r>
              <a:rPr lang="en-US" sz="900" dirty="0"/>
              <a:t>, W. (2002). Applying sleep research to university students: </a:t>
            </a:r>
            <a:r>
              <a:rPr lang="en-US" sz="900" dirty="0" smtClean="0"/>
              <a:t>Recommendations </a:t>
            </a:r>
            <a:r>
              <a:rPr lang="en-US" sz="900" dirty="0"/>
              <a:t>for developing a student </a:t>
            </a:r>
            <a:r>
              <a:rPr lang="en-US" sz="900" dirty="0" smtClean="0"/>
              <a:t>sleep </a:t>
            </a:r>
            <a:r>
              <a:rPr lang="en-US" sz="900" dirty="0"/>
              <a:t>education program. </a:t>
            </a:r>
            <a:r>
              <a:rPr lang="en-US" sz="900" i="1" dirty="0"/>
              <a:t>Journal of College Student Development, 43,</a:t>
            </a:r>
            <a:r>
              <a:rPr lang="en-US" sz="900" dirty="0"/>
              <a:t> </a:t>
            </a:r>
            <a:r>
              <a:rPr lang="en-US" sz="900" dirty="0" smtClean="0"/>
              <a:t>411–416.</a:t>
            </a:r>
          </a:p>
          <a:p>
            <a:r>
              <a:rPr lang="en-US" sz="900" dirty="0"/>
              <a:t>Crandall, C. S., </a:t>
            </a:r>
            <a:r>
              <a:rPr lang="en-US" sz="900" dirty="0" err="1"/>
              <a:t>Preisler</a:t>
            </a:r>
            <a:r>
              <a:rPr lang="en-US" sz="900" dirty="0"/>
              <a:t>, J. J., &amp; </a:t>
            </a:r>
            <a:r>
              <a:rPr lang="en-US" sz="900" dirty="0" err="1"/>
              <a:t>Aussprung</a:t>
            </a:r>
            <a:r>
              <a:rPr lang="en-US" sz="900" dirty="0"/>
              <a:t>, J. (1992). Measuring Life Event Stress in the Lives </a:t>
            </a:r>
            <a:r>
              <a:rPr lang="en-US" sz="900" dirty="0" smtClean="0"/>
              <a:t>of </a:t>
            </a:r>
            <a:r>
              <a:rPr lang="en-US" sz="900" dirty="0"/>
              <a:t>College Students: The </a:t>
            </a:r>
            <a:r>
              <a:rPr lang="en-US" sz="900" dirty="0" smtClean="0"/>
              <a:t>	Undergraduate </a:t>
            </a:r>
            <a:r>
              <a:rPr lang="en-US" sz="900" dirty="0"/>
              <a:t>Stress Questionnaire (USQ). </a:t>
            </a:r>
            <a:r>
              <a:rPr lang="en-US" sz="900" i="1" dirty="0"/>
              <a:t>Journal of Behavioral Medicine, 15(6),</a:t>
            </a:r>
            <a:r>
              <a:rPr lang="en-US" sz="900" dirty="0"/>
              <a:t> 627-662. </a:t>
            </a:r>
            <a:r>
              <a:rPr lang="en-US" sz="900" dirty="0" err="1"/>
              <a:t>doi</a:t>
            </a:r>
            <a:r>
              <a:rPr lang="en-US" sz="900" dirty="0"/>
              <a:t>: </a:t>
            </a:r>
            <a:r>
              <a:rPr lang="en-US" sz="900" dirty="0" smtClean="0"/>
              <a:t>	</a:t>
            </a:r>
            <a:r>
              <a:rPr lang="en-US" sz="900" u="sng" dirty="0" smtClean="0">
                <a:hlinkClick r:id="rId3"/>
              </a:rPr>
              <a:t>https</a:t>
            </a:r>
            <a:r>
              <a:rPr lang="en-US" sz="900" u="sng" dirty="0">
                <a:hlinkClick r:id="rId3"/>
              </a:rPr>
              <a:t>://</a:t>
            </a:r>
            <a:r>
              <a:rPr lang="en-US" sz="900" u="sng" dirty="0" smtClean="0">
                <a:hlinkClick r:id="rId3"/>
              </a:rPr>
              <a:t>doi.org/10.1007/BF00844860</a:t>
            </a:r>
            <a:endParaRPr lang="en-US" sz="900" dirty="0" smtClean="0"/>
          </a:p>
          <a:p>
            <a:r>
              <a:rPr lang="en-US" sz="900" dirty="0" err="1" smtClean="0"/>
              <a:t>Fedewa</a:t>
            </a:r>
            <a:r>
              <a:rPr lang="en-US" sz="900" dirty="0"/>
              <a:t>, A. L., &amp; </a:t>
            </a:r>
            <a:r>
              <a:rPr lang="en-US" sz="900" dirty="0" err="1"/>
              <a:t>Ahn</a:t>
            </a:r>
            <a:r>
              <a:rPr lang="en-US" sz="900" dirty="0"/>
              <a:t>, S. (2011).</a:t>
            </a:r>
            <a:r>
              <a:rPr lang="en-US" sz="900" b="1" dirty="0"/>
              <a:t> </a:t>
            </a:r>
            <a:r>
              <a:rPr lang="en-US" sz="900" dirty="0"/>
              <a:t>The Effects of Physical Activity and Physical Fitness on </a:t>
            </a:r>
            <a:r>
              <a:rPr lang="en-US" sz="900" dirty="0" smtClean="0"/>
              <a:t>Children's </a:t>
            </a:r>
            <a:r>
              <a:rPr lang="en-US" sz="900" dirty="0"/>
              <a:t>Achievement and </a:t>
            </a:r>
            <a:r>
              <a:rPr lang="en-US" sz="900" dirty="0" smtClean="0"/>
              <a:t>Cognitive </a:t>
            </a:r>
            <a:r>
              <a:rPr lang="en-US" sz="900" dirty="0"/>
              <a:t>Outcomes. </a:t>
            </a:r>
            <a:r>
              <a:rPr lang="en-US" sz="900" i="1" dirty="0"/>
              <a:t>Research Quarterly for Exercise and Sport, 82(3),</a:t>
            </a:r>
            <a:r>
              <a:rPr lang="en-US" sz="900" dirty="0"/>
              <a:t> 521-535. </a:t>
            </a:r>
            <a:r>
              <a:rPr lang="en-US" sz="900" dirty="0" err="1"/>
              <a:t>doi</a:t>
            </a:r>
            <a:r>
              <a:rPr lang="en-US" sz="900" dirty="0"/>
              <a:t>: </a:t>
            </a:r>
            <a:r>
              <a:rPr lang="en-US" sz="900" dirty="0" smtClean="0"/>
              <a:t>10.1080/02701367.2011.10599785 </a:t>
            </a:r>
            <a:endParaRPr lang="en-US" sz="900" b="1" dirty="0"/>
          </a:p>
          <a:p>
            <a:r>
              <a:rPr lang="en-US" sz="900" dirty="0"/>
              <a:t>Finn, J. D., &amp; Rock, D. A. (1997). Academic success among students at risk for school </a:t>
            </a:r>
            <a:r>
              <a:rPr lang="en-US" sz="900" dirty="0" smtClean="0"/>
              <a:t>failure</a:t>
            </a:r>
            <a:r>
              <a:rPr lang="en-US" sz="900" dirty="0"/>
              <a:t>. </a:t>
            </a:r>
            <a:r>
              <a:rPr lang="en-US" sz="900" i="1" dirty="0"/>
              <a:t>Journal of applied </a:t>
            </a:r>
            <a:r>
              <a:rPr lang="en-US" sz="900" i="1" dirty="0" smtClean="0"/>
              <a:t>psychology</a:t>
            </a:r>
            <a:r>
              <a:rPr lang="en-US" sz="900" dirty="0"/>
              <a:t>, </a:t>
            </a:r>
            <a:r>
              <a:rPr lang="en-US" sz="900" i="1" dirty="0"/>
              <a:t>82</a:t>
            </a:r>
            <a:r>
              <a:rPr lang="en-US" sz="900" dirty="0"/>
              <a:t>(2), 221. </a:t>
            </a:r>
            <a:r>
              <a:rPr lang="en-US" sz="900" dirty="0" err="1"/>
              <a:t>doi</a:t>
            </a:r>
            <a:r>
              <a:rPr lang="en-US" sz="900" dirty="0"/>
              <a:t>: </a:t>
            </a:r>
            <a:r>
              <a:rPr lang="en-US" sz="900" u="sng" dirty="0">
                <a:hlinkClick r:id="rId4"/>
              </a:rPr>
              <a:t>http://dx.doi.org/10.1037/0021-9010.82.2.221</a:t>
            </a:r>
            <a:endParaRPr lang="en-US" sz="900" dirty="0"/>
          </a:p>
          <a:p>
            <a:r>
              <a:rPr lang="en-US" sz="900" dirty="0" err="1" smtClean="0"/>
              <a:t>Froh</a:t>
            </a:r>
            <a:r>
              <a:rPr lang="en-US" sz="900" dirty="0"/>
              <a:t>, R. C., &amp; Hawkes, M. (1996). Assessing student involvement in learning. In R. J. </a:t>
            </a:r>
            <a:r>
              <a:rPr lang="en-US" sz="900" dirty="0" err="1"/>
              <a:t>Menges</a:t>
            </a:r>
            <a:r>
              <a:rPr lang="en-US" sz="900" dirty="0"/>
              <a:t>, </a:t>
            </a:r>
            <a:r>
              <a:rPr lang="en-US" sz="900" dirty="0" smtClean="0"/>
              <a:t>M</a:t>
            </a:r>
            <a:r>
              <a:rPr lang="en-US" sz="900" dirty="0"/>
              <a:t>. Weimer, &amp; Associates (Eds.), </a:t>
            </a:r>
            <a:r>
              <a:rPr lang="en-US" sz="900" dirty="0" smtClean="0"/>
              <a:t>Teaching </a:t>
            </a:r>
            <a:r>
              <a:rPr lang="en-US" sz="900" dirty="0"/>
              <a:t>on solid ground: Using scholarship to improve practice (pp. 125-153). San Francisco: </a:t>
            </a:r>
            <a:r>
              <a:rPr lang="en-US" sz="900" dirty="0" err="1"/>
              <a:t>Jossey</a:t>
            </a:r>
            <a:r>
              <a:rPr lang="en-US" sz="900" dirty="0"/>
              <a:t>-Bass.</a:t>
            </a:r>
          </a:p>
          <a:p>
            <a:r>
              <a:rPr lang="en-US" sz="900" dirty="0" err="1"/>
              <a:t>Furniss</a:t>
            </a:r>
            <a:r>
              <a:rPr lang="en-US" sz="900" dirty="0"/>
              <a:t>, T., Beyer, T., &amp; Müller, J. M. (2009). Impact of life events on child mental health </a:t>
            </a:r>
            <a:r>
              <a:rPr lang="en-US" sz="900" dirty="0" smtClean="0"/>
              <a:t>before </a:t>
            </a:r>
            <a:r>
              <a:rPr lang="en-US" sz="900" dirty="0"/>
              <a:t>school entry at age six. </a:t>
            </a:r>
            <a:r>
              <a:rPr lang="en-US" sz="900" i="1" dirty="0" smtClean="0"/>
              <a:t>European </a:t>
            </a:r>
            <a:r>
              <a:rPr lang="en-US" sz="900" i="1" dirty="0"/>
              <a:t>Child &amp; Adolescent Psychiatry, 18, </a:t>
            </a:r>
            <a:r>
              <a:rPr lang="en-US" sz="900" dirty="0"/>
              <a:t>717–724. http://</a:t>
            </a:r>
            <a:r>
              <a:rPr lang="en-US" sz="900" dirty="0" err="1"/>
              <a:t>dx.doi.org</a:t>
            </a:r>
            <a:r>
              <a:rPr lang="en-US" sz="900" dirty="0"/>
              <a:t>/10.1007/s00787- 009-0013-z </a:t>
            </a:r>
          </a:p>
          <a:p>
            <a:r>
              <a:rPr lang="en-US" sz="900" dirty="0" err="1"/>
              <a:t>Galper</a:t>
            </a:r>
            <a:r>
              <a:rPr lang="en-US" sz="900" dirty="0"/>
              <a:t>, D. I., Trivedi, M. H., Barlow, C. E., Dun, A.L., &amp; </a:t>
            </a:r>
            <a:r>
              <a:rPr lang="en-US" sz="900" dirty="0" err="1"/>
              <a:t>Kampert</a:t>
            </a:r>
            <a:r>
              <a:rPr lang="en-US" sz="900" dirty="0"/>
              <a:t>, J. B. (2006). Inverse </a:t>
            </a:r>
            <a:r>
              <a:rPr lang="en-US" sz="900" dirty="0" smtClean="0"/>
              <a:t>Association </a:t>
            </a:r>
            <a:r>
              <a:rPr lang="en-US" sz="900" dirty="0"/>
              <a:t>between Physical Inactivity </a:t>
            </a:r>
            <a:r>
              <a:rPr lang="en-US" sz="900" dirty="0" smtClean="0"/>
              <a:t>and </a:t>
            </a:r>
            <a:r>
              <a:rPr lang="en-US" sz="900" dirty="0"/>
              <a:t>Mental Health in Men and Women.  </a:t>
            </a:r>
            <a:r>
              <a:rPr lang="en-US" sz="900" i="1" dirty="0"/>
              <a:t>Medicine &amp; Science in Sports &amp; Exercise, 38(1),</a:t>
            </a:r>
            <a:r>
              <a:rPr lang="en-US" sz="900" dirty="0"/>
              <a:t> 173–178. </a:t>
            </a:r>
            <a:r>
              <a:rPr lang="en-US" sz="900" dirty="0" err="1"/>
              <a:t>doi</a:t>
            </a:r>
            <a:r>
              <a:rPr lang="en-US" sz="900" dirty="0"/>
              <a:t>: </a:t>
            </a:r>
            <a:r>
              <a:rPr lang="en-US" sz="900" dirty="0" smtClean="0"/>
              <a:t>	10.1249/01.mss.0000180883.32116.28</a:t>
            </a:r>
            <a:endParaRPr lang="en-US" sz="900" dirty="0"/>
          </a:p>
          <a:p>
            <a:r>
              <a:rPr lang="en-US" sz="900" dirty="0"/>
              <a:t>Gaultney, J. F. (2010). The Prevalence of Sleep Disorders in College Students: Impact on </a:t>
            </a:r>
            <a:r>
              <a:rPr lang="en-US" sz="900" dirty="0" smtClean="0"/>
              <a:t>Academic </a:t>
            </a:r>
            <a:r>
              <a:rPr lang="en-US" sz="900" dirty="0"/>
              <a:t>Performance. </a:t>
            </a:r>
            <a:r>
              <a:rPr lang="en-US" sz="900" i="1" dirty="0"/>
              <a:t>Journal of </a:t>
            </a:r>
            <a:r>
              <a:rPr lang="en-US" sz="900" i="1" dirty="0" smtClean="0"/>
              <a:t>American </a:t>
            </a:r>
            <a:r>
              <a:rPr lang="en-US" sz="900" i="1" dirty="0"/>
              <a:t>College Health, 59(2),</a:t>
            </a:r>
            <a:r>
              <a:rPr lang="en-US" sz="900" dirty="0"/>
              <a:t> 91-97. </a:t>
            </a:r>
            <a:r>
              <a:rPr lang="en-US" sz="900" dirty="0" err="1"/>
              <a:t>doi</a:t>
            </a:r>
            <a:r>
              <a:rPr lang="en-US" sz="900" dirty="0"/>
              <a:t>: 10.1080/07448481.2010.483708</a:t>
            </a:r>
          </a:p>
          <a:p>
            <a:r>
              <a:rPr lang="en-US" sz="900" dirty="0"/>
              <a:t>Gilbert, S. P. &amp; Weaver, C. C. (2010). Sleep Quality and Academic Performance in University </a:t>
            </a:r>
            <a:r>
              <a:rPr lang="en-US" sz="900" dirty="0" smtClean="0"/>
              <a:t>Students</a:t>
            </a:r>
            <a:r>
              <a:rPr lang="en-US" sz="900" dirty="0"/>
              <a:t>: A Wake-Up Call for </a:t>
            </a:r>
            <a:r>
              <a:rPr lang="en-US" sz="900" dirty="0" smtClean="0"/>
              <a:t>College </a:t>
            </a:r>
            <a:r>
              <a:rPr lang="en-US" sz="900" dirty="0"/>
              <a:t>Psychologists. </a:t>
            </a:r>
            <a:r>
              <a:rPr lang="en-US" sz="900" i="1" dirty="0"/>
              <a:t>Journal of College Student Psychotherapy, 24:4, </a:t>
            </a:r>
            <a:r>
              <a:rPr lang="en-US" sz="900" dirty="0"/>
              <a:t>295-306. </a:t>
            </a:r>
            <a:r>
              <a:rPr lang="en-US" sz="900" dirty="0" err="1"/>
              <a:t>doi</a:t>
            </a:r>
            <a:r>
              <a:rPr lang="en-US" sz="900" dirty="0"/>
              <a:t>: </a:t>
            </a:r>
            <a:r>
              <a:rPr lang="en-US" sz="900" dirty="0" smtClean="0"/>
              <a:t>10.1080/87568225.2010.509245</a:t>
            </a:r>
          </a:p>
          <a:p>
            <a:r>
              <a:rPr lang="en-US" sz="900" dirty="0"/>
              <a:t>Gomes, A. A., Tavares, J., &amp; de </a:t>
            </a:r>
            <a:r>
              <a:rPr lang="en-US" sz="900" dirty="0" err="1"/>
              <a:t>Azevedo</a:t>
            </a:r>
            <a:r>
              <a:rPr lang="en-US" sz="900" dirty="0"/>
              <a:t>, M. H. P. (2011). Sleep and Academic Performance in </a:t>
            </a:r>
            <a:r>
              <a:rPr lang="en-US" sz="900" dirty="0" smtClean="0"/>
              <a:t>Undergraduates</a:t>
            </a:r>
            <a:r>
              <a:rPr lang="en-US" sz="900" dirty="0"/>
              <a:t>: A </a:t>
            </a:r>
            <a:r>
              <a:rPr lang="en-US" sz="900" dirty="0" smtClean="0"/>
              <a:t>Multi-measure</a:t>
            </a:r>
            <a:r>
              <a:rPr lang="en-US" sz="900" dirty="0"/>
              <a:t>, Multi-predictor Approach. </a:t>
            </a:r>
            <a:r>
              <a:rPr lang="en-US" sz="900" i="1" dirty="0"/>
              <a:t>Chronobiology International, 28(9),</a:t>
            </a:r>
            <a:r>
              <a:rPr lang="en-US" sz="900" dirty="0"/>
              <a:t> 786-801. </a:t>
            </a:r>
            <a:r>
              <a:rPr lang="en-US" sz="900" dirty="0" err="1"/>
              <a:t>doi</a:t>
            </a:r>
            <a:r>
              <a:rPr lang="en-US" sz="900" dirty="0"/>
              <a:t>: </a:t>
            </a:r>
            <a:r>
              <a:rPr lang="en-US" sz="900" dirty="0" smtClean="0"/>
              <a:t>10.3109/07420528.2011.606518</a:t>
            </a:r>
          </a:p>
          <a:p>
            <a:r>
              <a:rPr lang="en-US" sz="900" dirty="0" smtClean="0"/>
              <a:t>Handelsman</a:t>
            </a:r>
            <a:r>
              <a:rPr lang="en-US" sz="900" dirty="0"/>
              <a:t>, M. M., Briggs, W. L., Sullivan, N., &amp; </a:t>
            </a:r>
            <a:r>
              <a:rPr lang="en-US" sz="900" dirty="0" err="1"/>
              <a:t>Towler</a:t>
            </a:r>
            <a:r>
              <a:rPr lang="en-US" sz="900" dirty="0"/>
              <a:t>, A. (2005). A Measure of College Student Course Engagement. </a:t>
            </a:r>
            <a:r>
              <a:rPr lang="en-US" sz="900" i="1" dirty="0"/>
              <a:t>The </a:t>
            </a:r>
            <a:r>
              <a:rPr lang="en-US" sz="900" i="1" dirty="0" smtClean="0"/>
              <a:t>Journal </a:t>
            </a:r>
            <a:r>
              <a:rPr lang="en-US" sz="900" i="1" dirty="0"/>
              <a:t>of Educational Research, 98,</a:t>
            </a:r>
            <a:r>
              <a:rPr lang="en-US" sz="900" dirty="0"/>
              <a:t> 184-191. </a:t>
            </a:r>
            <a:r>
              <a:rPr lang="en-US" sz="900" dirty="0" err="1"/>
              <a:t>doi</a:t>
            </a:r>
            <a:r>
              <a:rPr lang="en-US" sz="900" dirty="0"/>
              <a:t>: </a:t>
            </a:r>
            <a:r>
              <a:rPr lang="en-US" sz="900" u="sng" dirty="0">
                <a:hlinkClick r:id="rId5"/>
              </a:rPr>
              <a:t>http://</a:t>
            </a:r>
            <a:r>
              <a:rPr lang="en-US" sz="900" u="sng" dirty="0" smtClean="0">
                <a:hlinkClick r:id="rId5"/>
              </a:rPr>
              <a:t>dx.doi.org/10.3200/JOER.98.3.184-192</a:t>
            </a:r>
            <a:endParaRPr lang="en-US" sz="900" u="sng" dirty="0" smtClean="0"/>
          </a:p>
          <a:p>
            <a:r>
              <a:rPr lang="en-US" sz="900" dirty="0"/>
              <a:t>Leggett, A., </a:t>
            </a:r>
            <a:r>
              <a:rPr lang="en-US" sz="900" dirty="0" err="1"/>
              <a:t>Burgard</a:t>
            </a:r>
            <a:r>
              <a:rPr lang="en-US" sz="900" dirty="0"/>
              <a:t>, S., &amp; </a:t>
            </a:r>
            <a:r>
              <a:rPr lang="en-US" sz="900" dirty="0" err="1"/>
              <a:t>Zivin</a:t>
            </a:r>
            <a:r>
              <a:rPr lang="en-US" sz="900" dirty="0"/>
              <a:t>, K. (2015). The impact of sleep disturbance on the association </a:t>
            </a:r>
            <a:r>
              <a:rPr lang="en-US" sz="900" dirty="0" smtClean="0"/>
              <a:t>between </a:t>
            </a:r>
            <a:r>
              <a:rPr lang="en-US" sz="900" dirty="0"/>
              <a:t>stressful life events </a:t>
            </a:r>
            <a:r>
              <a:rPr lang="en-US" sz="900" dirty="0" smtClean="0"/>
              <a:t>and </a:t>
            </a:r>
            <a:r>
              <a:rPr lang="en-US" sz="900" dirty="0"/>
              <a:t>depressive symptoms. </a:t>
            </a:r>
            <a:r>
              <a:rPr lang="en-US" sz="900" i="1" dirty="0"/>
              <a:t>Journals of Gerontology Series B: Psychological Sciences and Social Sciences</a:t>
            </a:r>
            <a:r>
              <a:rPr lang="en-US" sz="900" dirty="0"/>
              <a:t>, </a:t>
            </a:r>
            <a:r>
              <a:rPr lang="en-US" sz="900" i="1" dirty="0"/>
              <a:t>71</a:t>
            </a:r>
            <a:r>
              <a:rPr lang="en-US" sz="900" dirty="0"/>
              <a:t>(1), 118-128. </a:t>
            </a:r>
            <a:r>
              <a:rPr lang="en-US" sz="900" dirty="0" err="1"/>
              <a:t>doi</a:t>
            </a:r>
            <a:r>
              <a:rPr lang="en-US" sz="900" dirty="0"/>
              <a:t>: </a:t>
            </a:r>
            <a:r>
              <a:rPr lang="en-US" sz="900" dirty="0" smtClean="0"/>
              <a:t>	https</a:t>
            </a:r>
            <a:r>
              <a:rPr lang="en-US" sz="900" dirty="0"/>
              <a:t>://</a:t>
            </a:r>
            <a:r>
              <a:rPr lang="en-US" sz="900" dirty="0" err="1" smtClean="0"/>
              <a:t>doi.org</a:t>
            </a:r>
            <a:r>
              <a:rPr lang="en-US" sz="900" dirty="0" smtClean="0"/>
              <a:t>/10.1093/</a:t>
            </a:r>
            <a:r>
              <a:rPr lang="en-US" sz="900" dirty="0" err="1" smtClean="0"/>
              <a:t>geronb</a:t>
            </a:r>
            <a:r>
              <a:rPr lang="en-US" sz="900" dirty="0" smtClean="0"/>
              <a:t>/gbv072</a:t>
            </a:r>
            <a:endParaRPr lang="en-US" sz="900" u="sng" dirty="0" smtClean="0"/>
          </a:p>
          <a:p>
            <a:r>
              <a:rPr lang="en-US" sz="900" dirty="0"/>
              <a:t>Lloyd, C., Alexander, A. A., Rice, D. G., &amp; Greenfield, N. S. (1980). Life events as predictors of </a:t>
            </a:r>
            <a:r>
              <a:rPr lang="en-US" sz="900" dirty="0" smtClean="0"/>
              <a:t>academic </a:t>
            </a:r>
            <a:r>
              <a:rPr lang="en-US" sz="900" dirty="0"/>
              <a:t>performance. </a:t>
            </a:r>
            <a:r>
              <a:rPr lang="en-US" sz="900" i="1" dirty="0"/>
              <a:t>Journal </a:t>
            </a:r>
            <a:r>
              <a:rPr lang="en-US" sz="900" i="1" dirty="0" smtClean="0"/>
              <a:t>of </a:t>
            </a:r>
            <a:r>
              <a:rPr lang="en-US" sz="900" i="1" dirty="0"/>
              <a:t>Human stress</a:t>
            </a:r>
            <a:r>
              <a:rPr lang="en-US" sz="900" dirty="0"/>
              <a:t>, </a:t>
            </a:r>
            <a:r>
              <a:rPr lang="en-US" sz="900" i="1" dirty="0"/>
              <a:t>6</a:t>
            </a:r>
            <a:r>
              <a:rPr lang="en-US" sz="900" dirty="0"/>
              <a:t>(3), 15-25. </a:t>
            </a:r>
            <a:r>
              <a:rPr lang="en-US" sz="900" dirty="0" err="1"/>
              <a:t>doi</a:t>
            </a:r>
            <a:r>
              <a:rPr lang="en-US" sz="900" dirty="0"/>
              <a:t>: </a:t>
            </a:r>
            <a:r>
              <a:rPr lang="en-US" sz="900" u="sng" dirty="0">
                <a:hlinkClick r:id="rId6"/>
              </a:rPr>
              <a:t>http://</a:t>
            </a:r>
            <a:r>
              <a:rPr lang="en-US" sz="900" u="sng" dirty="0" smtClean="0">
                <a:hlinkClick r:id="rId6"/>
              </a:rPr>
              <a:t>dx.doi.org/10.1080/0097840X.1980.9936094</a:t>
            </a:r>
            <a:endParaRPr lang="en-US" sz="900" dirty="0" smtClean="0"/>
          </a:p>
          <a:p>
            <a:r>
              <a:rPr lang="en-US" sz="900" dirty="0"/>
              <a:t>Marks, H. M. (2000). Student Engagement in Instructional Activity: Patterns in the Elementary, </a:t>
            </a:r>
            <a:r>
              <a:rPr lang="en-US" sz="900" dirty="0" smtClean="0"/>
              <a:t>Middle</a:t>
            </a:r>
            <a:r>
              <a:rPr lang="en-US" sz="900" dirty="0"/>
              <a:t>, and High </a:t>
            </a:r>
            <a:r>
              <a:rPr lang="en-US" sz="900" dirty="0" smtClean="0"/>
              <a:t>School Years</a:t>
            </a:r>
            <a:r>
              <a:rPr lang="en-US" sz="900" dirty="0"/>
              <a:t>. </a:t>
            </a:r>
            <a:r>
              <a:rPr lang="en-US" sz="900" i="1" dirty="0"/>
              <a:t>American Educational Research Journal Spring, 37(1),</a:t>
            </a:r>
            <a:r>
              <a:rPr lang="en-US" sz="900" dirty="0"/>
              <a:t> 153-184. </a:t>
            </a:r>
            <a:r>
              <a:rPr lang="en-US" sz="900" dirty="0" err="1"/>
              <a:t>doi</a:t>
            </a:r>
            <a:r>
              <a:rPr lang="en-US" sz="900" dirty="0"/>
              <a:t>: </a:t>
            </a:r>
            <a:r>
              <a:rPr lang="en-US" sz="900" u="sng" dirty="0">
                <a:hlinkClick r:id="rId7"/>
              </a:rPr>
              <a:t>https://</a:t>
            </a:r>
            <a:r>
              <a:rPr lang="en-US" sz="900" u="sng" dirty="0" smtClean="0">
                <a:hlinkClick r:id="rId7"/>
              </a:rPr>
              <a:t>doi.org/10.3102/00028312037001153</a:t>
            </a:r>
            <a:endParaRPr lang="en-US" sz="900" u="sng" dirty="0" smtClean="0"/>
          </a:p>
          <a:p>
            <a:r>
              <a:rPr lang="en-US" sz="900" dirty="0"/>
              <a:t>McCullough, G., Huebner, E. S., &amp; Laughlin, J. E. (2000). Life events, self-concept, and </a:t>
            </a:r>
            <a:r>
              <a:rPr lang="en-US" sz="900" dirty="0" smtClean="0"/>
              <a:t>adolescents</a:t>
            </a:r>
            <a:r>
              <a:rPr lang="en-US" sz="900" dirty="0"/>
              <a:t>’ positive subjective </a:t>
            </a:r>
            <a:r>
              <a:rPr lang="en-US" sz="900" dirty="0" smtClean="0"/>
              <a:t>well-being</a:t>
            </a:r>
            <a:r>
              <a:rPr lang="en-US" sz="900" dirty="0"/>
              <a:t>. </a:t>
            </a:r>
            <a:r>
              <a:rPr lang="en-US" sz="900" i="1" dirty="0"/>
              <a:t>Psychology in the Schools, 3,</a:t>
            </a:r>
            <a:r>
              <a:rPr lang="en-US" sz="900" dirty="0"/>
              <a:t> 1–10. </a:t>
            </a:r>
            <a:r>
              <a:rPr lang="en-US" sz="900" dirty="0" err="1"/>
              <a:t>doi</a:t>
            </a:r>
            <a:r>
              <a:rPr lang="en-US" sz="900" dirty="0"/>
              <a:t>: 10.1002/(SICI)1520-6807(200005)37:3&lt;281::</a:t>
            </a:r>
            <a:r>
              <a:rPr lang="en-US" sz="900" dirty="0" smtClean="0"/>
              <a:t>AID-PITS8&gt;3.0.CO;2-2</a:t>
            </a:r>
          </a:p>
          <a:p>
            <a:r>
              <a:rPr lang="en-US" sz="900" dirty="0"/>
              <a:t>McKnight, C. G., Huebner, E. S., &amp; </a:t>
            </a:r>
            <a:r>
              <a:rPr lang="en-US" sz="900" dirty="0" err="1"/>
              <a:t>Suldo</a:t>
            </a:r>
            <a:r>
              <a:rPr lang="en-US" sz="900" dirty="0"/>
              <a:t>, S. M. (2002). Relationships among stressful life </a:t>
            </a:r>
            <a:r>
              <a:rPr lang="en-US" sz="900" dirty="0" smtClean="0"/>
              <a:t>events</a:t>
            </a:r>
            <a:r>
              <a:rPr lang="en-US" sz="900" dirty="0"/>
              <a:t>, temperament, problem </a:t>
            </a:r>
            <a:r>
              <a:rPr lang="en-US" sz="900" dirty="0" smtClean="0"/>
              <a:t>behavior</a:t>
            </a:r>
            <a:r>
              <a:rPr lang="en-US" sz="900" dirty="0"/>
              <a:t>, and global life satisfaction in adolescents. </a:t>
            </a:r>
            <a:r>
              <a:rPr lang="en-US" sz="900" i="1" dirty="0"/>
              <a:t>Psychology in the Schools,</a:t>
            </a:r>
            <a:r>
              <a:rPr lang="en-US" sz="900" dirty="0"/>
              <a:t> </a:t>
            </a:r>
            <a:r>
              <a:rPr lang="en-US" sz="900" i="1" dirty="0"/>
              <a:t>39</a:t>
            </a:r>
            <a:r>
              <a:rPr lang="en-US" sz="900" dirty="0"/>
              <a:t>, 677–687. </a:t>
            </a:r>
            <a:r>
              <a:rPr lang="en-US" sz="900" dirty="0" err="1"/>
              <a:t>doi</a:t>
            </a:r>
            <a:r>
              <a:rPr lang="en-US" sz="900" dirty="0"/>
              <a:t>: </a:t>
            </a:r>
            <a:r>
              <a:rPr lang="en-US" sz="900" dirty="0" smtClean="0"/>
              <a:t>10.1002/pits.10062</a:t>
            </a:r>
            <a:endParaRPr lang="en-US" sz="900" u="sng" dirty="0" smtClean="0"/>
          </a:p>
          <a:p>
            <a:r>
              <a:rPr lang="en-US" sz="900" dirty="0"/>
              <a:t>Muller, D., Judd, C. M., &amp; </a:t>
            </a:r>
            <a:r>
              <a:rPr lang="en-US" sz="900" dirty="0" err="1"/>
              <a:t>Yzerbyt</a:t>
            </a:r>
            <a:r>
              <a:rPr lang="en-US" sz="900" dirty="0"/>
              <a:t>, V. Y. (2005). When moderation is mediated and mediation </a:t>
            </a:r>
            <a:r>
              <a:rPr lang="en-US" sz="900" dirty="0" smtClean="0"/>
              <a:t>is </a:t>
            </a:r>
            <a:r>
              <a:rPr lang="en-US" sz="900" dirty="0"/>
              <a:t>moderated. </a:t>
            </a:r>
            <a:r>
              <a:rPr lang="en-US" sz="900" i="1" dirty="0"/>
              <a:t>Journal of personality and social psychology</a:t>
            </a:r>
            <a:r>
              <a:rPr lang="en-US" sz="900" dirty="0"/>
              <a:t>, </a:t>
            </a:r>
            <a:r>
              <a:rPr lang="en-US" sz="900" i="1" dirty="0"/>
              <a:t>89</a:t>
            </a:r>
            <a:r>
              <a:rPr lang="en-US" sz="900" dirty="0"/>
              <a:t>(6), 852. </a:t>
            </a:r>
            <a:r>
              <a:rPr lang="en-US" sz="900" dirty="0" err="1"/>
              <a:t>doi</a:t>
            </a:r>
            <a:r>
              <a:rPr lang="en-US" sz="900" dirty="0"/>
              <a:t>: </a:t>
            </a:r>
            <a:r>
              <a:rPr lang="en-US" sz="900" u="sng" dirty="0">
                <a:hlinkClick r:id="rId8"/>
              </a:rPr>
              <a:t>http://dx.doi.org/10.1037/0022-3514.89.6.852</a:t>
            </a:r>
            <a:r>
              <a:rPr lang="en-US" sz="900" dirty="0"/>
              <a:t> </a:t>
            </a:r>
            <a:endParaRPr lang="en-US" sz="900" dirty="0" smtClean="0"/>
          </a:p>
          <a:p>
            <a:r>
              <a:rPr lang="en-US" sz="900" dirty="0" smtClean="0"/>
              <a:t>Oginska</a:t>
            </a:r>
            <a:r>
              <a:rPr lang="en-US" sz="900" dirty="0"/>
              <a:t>, H. &amp; </a:t>
            </a:r>
            <a:r>
              <a:rPr lang="en-US" sz="900" dirty="0" err="1"/>
              <a:t>Pokorski</a:t>
            </a:r>
            <a:r>
              <a:rPr lang="en-US" sz="900" dirty="0"/>
              <a:t>, J. (2006). Fatigue and Mood Correlates of Sleep Length in Three </a:t>
            </a:r>
            <a:r>
              <a:rPr lang="en-US" sz="900" dirty="0" smtClean="0"/>
              <a:t>Age‐Social </a:t>
            </a:r>
            <a:r>
              <a:rPr lang="en-US" sz="900" dirty="0"/>
              <a:t>Groups: School </a:t>
            </a:r>
            <a:r>
              <a:rPr lang="en-US" sz="900" dirty="0" smtClean="0"/>
              <a:t>Children</a:t>
            </a:r>
            <a:r>
              <a:rPr lang="en-US" sz="900" dirty="0"/>
              <a:t>, Students, and Employees. </a:t>
            </a:r>
            <a:r>
              <a:rPr lang="en-US" sz="900" i="1" dirty="0"/>
              <a:t>Chronobiology International, 23(6),</a:t>
            </a:r>
            <a:r>
              <a:rPr lang="en-US" sz="900" dirty="0"/>
              <a:t> 1317-1328. </a:t>
            </a:r>
            <a:r>
              <a:rPr lang="en-US" sz="900" dirty="0" err="1"/>
              <a:t>doi</a:t>
            </a:r>
            <a:r>
              <a:rPr lang="en-US" sz="900" dirty="0"/>
              <a:t>: 10.1080/07420520601089349</a:t>
            </a:r>
            <a:r>
              <a:rPr lang="en-US" sz="900" dirty="0"/>
              <a:t> </a:t>
            </a:r>
            <a:endParaRPr lang="en-US" sz="900" dirty="0" smtClean="0"/>
          </a:p>
          <a:p>
            <a:r>
              <a:rPr lang="en-US" sz="900" dirty="0" err="1" smtClean="0"/>
              <a:t>Pechtel</a:t>
            </a:r>
            <a:r>
              <a:rPr lang="en-US" sz="900" dirty="0"/>
              <a:t>, P., &amp; </a:t>
            </a:r>
            <a:r>
              <a:rPr lang="en-US" sz="900" dirty="0" err="1"/>
              <a:t>Pizzagalli</a:t>
            </a:r>
            <a:r>
              <a:rPr lang="en-US" sz="900" dirty="0"/>
              <a:t>, D. A. (2011). Effects of early life stress on cognitive and affective </a:t>
            </a:r>
            <a:r>
              <a:rPr lang="en-US" sz="900" dirty="0" smtClean="0"/>
              <a:t>function</a:t>
            </a:r>
            <a:r>
              <a:rPr lang="en-US" sz="900" dirty="0"/>
              <a:t>: an integrated review of </a:t>
            </a:r>
            <a:r>
              <a:rPr lang="en-US" sz="900" dirty="0" smtClean="0"/>
              <a:t>human </a:t>
            </a:r>
            <a:r>
              <a:rPr lang="en-US" sz="900" dirty="0"/>
              <a:t>literature. </a:t>
            </a:r>
            <a:r>
              <a:rPr lang="en-US" sz="900" i="1" dirty="0"/>
              <a:t>Psychopharmacology</a:t>
            </a:r>
            <a:r>
              <a:rPr lang="en-US" sz="900" dirty="0"/>
              <a:t>, </a:t>
            </a:r>
            <a:r>
              <a:rPr lang="en-US" sz="900" i="1" dirty="0"/>
              <a:t>214</a:t>
            </a:r>
            <a:r>
              <a:rPr lang="en-US" sz="900" dirty="0"/>
              <a:t>(1), 55-70. </a:t>
            </a:r>
            <a:r>
              <a:rPr lang="en-US" sz="900" dirty="0" err="1"/>
              <a:t>doi</a:t>
            </a:r>
            <a:r>
              <a:rPr lang="en-US" sz="900" dirty="0"/>
              <a:t>: </a:t>
            </a:r>
            <a:r>
              <a:rPr lang="en-US" sz="900" dirty="0">
                <a:hlinkClick r:id="rId9"/>
              </a:rPr>
              <a:t>https://</a:t>
            </a:r>
            <a:r>
              <a:rPr lang="en-US" sz="900" dirty="0" smtClean="0">
                <a:hlinkClick r:id="rId9"/>
              </a:rPr>
              <a:t>doi.org/10.1007/s00213-010-2009-2</a:t>
            </a:r>
            <a:endParaRPr lang="en-US" sz="900" dirty="0" smtClean="0"/>
          </a:p>
          <a:p>
            <a:r>
              <a:rPr lang="en-US" sz="900" dirty="0"/>
              <a:t>Pilcher, J., &amp; </a:t>
            </a:r>
            <a:r>
              <a:rPr lang="en-US" sz="900" dirty="0" err="1"/>
              <a:t>Huffcutt</a:t>
            </a:r>
            <a:r>
              <a:rPr lang="en-US" sz="900" dirty="0"/>
              <a:t>, A. (1996). Effects of sleep deprivation on performance: A meta-analysis. </a:t>
            </a:r>
            <a:r>
              <a:rPr lang="en-US" sz="900" i="1" dirty="0" smtClean="0"/>
              <a:t>Sleep</a:t>
            </a:r>
            <a:r>
              <a:rPr lang="en-US" sz="900" i="1" dirty="0"/>
              <a:t>: Journal of Sleep Research </a:t>
            </a:r>
            <a:r>
              <a:rPr lang="en-US" sz="900" i="1" dirty="0" smtClean="0"/>
              <a:t>&amp; </a:t>
            </a:r>
            <a:r>
              <a:rPr lang="en-US" sz="900" i="1" dirty="0"/>
              <a:t>Sleep Medicine</a:t>
            </a:r>
            <a:r>
              <a:rPr lang="en-US" sz="900" dirty="0"/>
              <a:t>, </a:t>
            </a:r>
            <a:r>
              <a:rPr lang="en-US" sz="900" i="1" dirty="0"/>
              <a:t>19</a:t>
            </a:r>
            <a:r>
              <a:rPr lang="en-US" sz="900" dirty="0"/>
              <a:t>, 318-326. </a:t>
            </a:r>
            <a:r>
              <a:rPr lang="en-US" sz="900" dirty="0" err="1"/>
              <a:t>doi</a:t>
            </a:r>
            <a:r>
              <a:rPr lang="en-US" sz="900" dirty="0"/>
              <a:t>: </a:t>
            </a:r>
            <a:r>
              <a:rPr lang="en-US" sz="900" u="sng" dirty="0">
                <a:hlinkClick r:id="rId10"/>
              </a:rPr>
              <a:t>https://</a:t>
            </a:r>
            <a:r>
              <a:rPr lang="en-US" sz="900" u="sng" dirty="0" smtClean="0">
                <a:hlinkClick r:id="rId10"/>
              </a:rPr>
              <a:t>doi.org/10.1093/sleep/19.4.318</a:t>
            </a:r>
            <a:endParaRPr lang="en-US" sz="900" u="sng" dirty="0" smtClean="0"/>
          </a:p>
          <a:p>
            <a:r>
              <a:rPr lang="en-US" sz="900" dirty="0" err="1"/>
              <a:t>Rasberry</a:t>
            </a:r>
            <a:r>
              <a:rPr lang="en-US" sz="900" dirty="0"/>
              <a:t>, C. N., Lee, S. M., Robin, L., et al. (2011). The association between school-based </a:t>
            </a:r>
            <a:r>
              <a:rPr lang="en-US" sz="900" dirty="0" smtClean="0"/>
              <a:t>physical </a:t>
            </a:r>
            <a:r>
              <a:rPr lang="en-US" sz="900" dirty="0"/>
              <a:t>activity, including physical </a:t>
            </a:r>
            <a:r>
              <a:rPr lang="en-US" sz="900" dirty="0" smtClean="0"/>
              <a:t>education</a:t>
            </a:r>
            <a:r>
              <a:rPr lang="en-US" sz="900" dirty="0"/>
              <a:t>, and academic performance: A systematic review of the literature. </a:t>
            </a:r>
            <a:r>
              <a:rPr lang="en-US" sz="900" i="1" dirty="0"/>
              <a:t>Preventive Medicine,</a:t>
            </a:r>
            <a:r>
              <a:rPr lang="en-US" sz="900" dirty="0"/>
              <a:t> </a:t>
            </a:r>
            <a:r>
              <a:rPr lang="en-US" sz="900" i="1" dirty="0"/>
              <a:t>52(</a:t>
            </a:r>
            <a:r>
              <a:rPr lang="en-US" sz="900" i="1" dirty="0" err="1"/>
              <a:t>Suppl</a:t>
            </a:r>
            <a:r>
              <a:rPr lang="en-US" sz="900" i="1" dirty="0"/>
              <a:t> 1), </a:t>
            </a:r>
            <a:r>
              <a:rPr lang="en-US" sz="900" dirty="0"/>
              <a:t>S10-S20. </a:t>
            </a:r>
            <a:r>
              <a:rPr lang="en-US" sz="900" dirty="0" smtClean="0"/>
              <a:t>	doi:10.1016/j.ypmed.2011.01.02</a:t>
            </a:r>
          </a:p>
          <a:p>
            <a:r>
              <a:rPr lang="en-US" sz="900" dirty="0" err="1"/>
              <a:t>Sadeh</a:t>
            </a:r>
            <a:r>
              <a:rPr lang="en-US" sz="900" dirty="0"/>
              <a:t>, A., Gruber, R., &amp; </a:t>
            </a:r>
            <a:r>
              <a:rPr lang="en-US" sz="900" dirty="0" err="1"/>
              <a:t>Raviv</a:t>
            </a:r>
            <a:r>
              <a:rPr lang="en-US" sz="900" dirty="0"/>
              <a:t>, A. (2003). The effects of sleep restriction and extension on </a:t>
            </a:r>
            <a:r>
              <a:rPr lang="en-US" sz="900" dirty="0" smtClean="0"/>
              <a:t>school-age </a:t>
            </a:r>
            <a:r>
              <a:rPr lang="en-US" sz="900" dirty="0"/>
              <a:t>children: What a </a:t>
            </a:r>
            <a:r>
              <a:rPr lang="en-US" sz="900" dirty="0" smtClean="0"/>
              <a:t>difference </a:t>
            </a:r>
            <a:r>
              <a:rPr lang="en-US" sz="900" dirty="0"/>
              <a:t>an hour makes. </a:t>
            </a:r>
            <a:r>
              <a:rPr lang="en-US" sz="900" i="1" dirty="0"/>
              <a:t>Child Development</a:t>
            </a:r>
            <a:r>
              <a:rPr lang="en-US" sz="900" dirty="0"/>
              <a:t>, </a:t>
            </a:r>
            <a:r>
              <a:rPr lang="en-US" sz="900" i="1" dirty="0"/>
              <a:t>74</a:t>
            </a:r>
            <a:r>
              <a:rPr lang="en-US" sz="900" dirty="0"/>
              <a:t>, 444-455.  </a:t>
            </a:r>
            <a:r>
              <a:rPr lang="en-US" sz="900" dirty="0" err="1"/>
              <a:t>doi</a:t>
            </a:r>
            <a:r>
              <a:rPr lang="en-US" sz="900" dirty="0"/>
              <a:t>: </a:t>
            </a:r>
            <a:r>
              <a:rPr lang="en-US" sz="900" dirty="0" smtClean="0"/>
              <a:t>10.1111/1467-8624.7402008</a:t>
            </a:r>
          </a:p>
          <a:p>
            <a:r>
              <a:rPr lang="en-US" sz="900" dirty="0" smtClean="0"/>
              <a:t>Skinner</a:t>
            </a:r>
            <a:r>
              <a:rPr lang="en-US" sz="900" dirty="0"/>
              <a:t>, E. A., &amp; Belmont, M. J. (1993). Motivation in the classroom: Reciprocal effects of </a:t>
            </a:r>
            <a:r>
              <a:rPr lang="en-US" sz="900" dirty="0" smtClean="0"/>
              <a:t>teacher </a:t>
            </a:r>
            <a:r>
              <a:rPr lang="en-US" sz="900" dirty="0"/>
              <a:t>behavior and student </a:t>
            </a:r>
            <a:r>
              <a:rPr lang="en-US" sz="900" dirty="0" smtClean="0"/>
              <a:t>engagement </a:t>
            </a:r>
            <a:r>
              <a:rPr lang="en-US" sz="900" dirty="0"/>
              <a:t>across the school year. </a:t>
            </a:r>
            <a:r>
              <a:rPr lang="en-US" sz="900" i="1" dirty="0"/>
              <a:t>Journal of Educational Psychology, 85(4</a:t>
            </a:r>
            <a:r>
              <a:rPr lang="en-US" sz="900" dirty="0"/>
              <a:t>), 571-581. </a:t>
            </a:r>
            <a:r>
              <a:rPr lang="en-US" sz="900" dirty="0" err="1"/>
              <a:t>doi</a:t>
            </a:r>
            <a:r>
              <a:rPr lang="en-US" sz="900" dirty="0"/>
              <a:t>: </a:t>
            </a:r>
            <a:r>
              <a:rPr lang="en-US" sz="900" dirty="0" smtClean="0"/>
              <a:t>	</a:t>
            </a:r>
            <a:r>
              <a:rPr lang="en-US" sz="900" u="sng" dirty="0" smtClean="0">
                <a:hlinkClick r:id="rId11"/>
              </a:rPr>
              <a:t>http</a:t>
            </a:r>
            <a:r>
              <a:rPr lang="en-US" sz="900" u="sng" dirty="0">
                <a:hlinkClick r:id="rId11"/>
              </a:rPr>
              <a:t>://</a:t>
            </a:r>
            <a:r>
              <a:rPr lang="en-US" sz="900" u="sng" dirty="0" smtClean="0">
                <a:hlinkClick r:id="rId11"/>
              </a:rPr>
              <a:t>dx.doi.org/10.1037/0022-0663.85.4.571</a:t>
            </a:r>
            <a:endParaRPr lang="en-US" sz="900" u="sng" dirty="0" smtClean="0"/>
          </a:p>
          <a:p>
            <a:r>
              <a:rPr lang="en-US" sz="900" dirty="0"/>
              <a:t>Trockel, M. T., Barnes, M. D., &amp; </a:t>
            </a:r>
            <a:r>
              <a:rPr lang="en-US" sz="900" dirty="0" err="1"/>
              <a:t>Egget</a:t>
            </a:r>
            <a:r>
              <a:rPr lang="en-US" sz="900" dirty="0"/>
              <a:t>, D. L. (2000). Health-Related Variables and Academic </a:t>
            </a:r>
            <a:r>
              <a:rPr lang="en-US" sz="900" dirty="0" smtClean="0"/>
              <a:t>Performance </a:t>
            </a:r>
            <a:r>
              <a:rPr lang="en-US" sz="900" dirty="0"/>
              <a:t>Among First-Year </a:t>
            </a:r>
            <a:r>
              <a:rPr lang="en-US" sz="900" dirty="0" smtClean="0"/>
              <a:t>College </a:t>
            </a:r>
            <a:r>
              <a:rPr lang="en-US" sz="900" dirty="0"/>
              <a:t>Students: Implications for Sleep and Other Behaviors. </a:t>
            </a:r>
            <a:r>
              <a:rPr lang="en-US" sz="900" i="1" dirty="0"/>
              <a:t>Journal of American College Health, 49(3),</a:t>
            </a:r>
            <a:r>
              <a:rPr lang="en-US" sz="900" dirty="0"/>
              <a:t> 125-131. </a:t>
            </a:r>
            <a:r>
              <a:rPr lang="en-US" sz="900" dirty="0" err="1"/>
              <a:t>doi</a:t>
            </a:r>
            <a:r>
              <a:rPr lang="en-US" sz="900" dirty="0"/>
              <a:t>: </a:t>
            </a:r>
            <a:r>
              <a:rPr lang="en-US" sz="900" dirty="0" smtClean="0"/>
              <a:t>	10.1080/07448480009596294 </a:t>
            </a:r>
            <a:endParaRPr lang="en-US" sz="900" dirty="0"/>
          </a:p>
          <a:p>
            <a:r>
              <a:rPr lang="en-US" sz="900" dirty="0" err="1" smtClean="0"/>
              <a:t>Vaez</a:t>
            </a:r>
            <a:r>
              <a:rPr lang="en-US" sz="900" dirty="0"/>
              <a:t>, M., &amp; </a:t>
            </a:r>
            <a:r>
              <a:rPr lang="en-US" sz="900" dirty="0" err="1"/>
              <a:t>Laflamme</a:t>
            </a:r>
            <a:r>
              <a:rPr lang="en-US" sz="900" dirty="0"/>
              <a:t>, L. (2008). Experienced stress, psychological symptoms, self-rated health </a:t>
            </a:r>
            <a:r>
              <a:rPr lang="en-US" sz="900" dirty="0" smtClean="0"/>
              <a:t>and </a:t>
            </a:r>
            <a:r>
              <a:rPr lang="en-US" sz="900" dirty="0"/>
              <a:t>academic achievement: A </a:t>
            </a:r>
            <a:r>
              <a:rPr lang="en-US" sz="900" dirty="0" smtClean="0"/>
              <a:t>longitudinal </a:t>
            </a:r>
            <a:r>
              <a:rPr lang="en-US" sz="900" dirty="0"/>
              <a:t>study of Swedish university students. </a:t>
            </a:r>
            <a:r>
              <a:rPr lang="en-US" sz="900" i="1" dirty="0"/>
              <a:t>Social Behavior and Personality: An international journal</a:t>
            </a:r>
            <a:r>
              <a:rPr lang="en-US" sz="900" dirty="0"/>
              <a:t>, </a:t>
            </a:r>
            <a:r>
              <a:rPr lang="en-US" sz="900" i="1" dirty="0"/>
              <a:t>36</a:t>
            </a:r>
            <a:r>
              <a:rPr lang="en-US" sz="900" dirty="0"/>
              <a:t>, 183-196. </a:t>
            </a:r>
            <a:r>
              <a:rPr lang="en-US" sz="900" dirty="0" err="1"/>
              <a:t>doi</a:t>
            </a:r>
            <a:r>
              <a:rPr lang="en-US" sz="900" dirty="0"/>
              <a:t>: </a:t>
            </a:r>
            <a:r>
              <a:rPr lang="en-US" sz="900" dirty="0" smtClean="0"/>
              <a:t>	https</a:t>
            </a:r>
            <a:r>
              <a:rPr lang="en-US" sz="900" dirty="0"/>
              <a:t>://</a:t>
            </a:r>
            <a:r>
              <a:rPr lang="en-US" sz="900" dirty="0" err="1"/>
              <a:t>doi.org</a:t>
            </a:r>
            <a:r>
              <a:rPr lang="en-US" sz="900" dirty="0"/>
              <a:t>/10.2224/sbp.2008.36.2.183 </a:t>
            </a:r>
          </a:p>
          <a:p>
            <a:r>
              <a:rPr lang="en-US" sz="900" dirty="0"/>
              <a:t>Willard, V. W., Long, A., &amp; Phipps, S. (2016). Life Stress Versus Traumatic Stress: The Impact </a:t>
            </a:r>
            <a:r>
              <a:rPr lang="en-US" sz="900" dirty="0" smtClean="0"/>
              <a:t>of </a:t>
            </a:r>
            <a:r>
              <a:rPr lang="en-US" sz="900" dirty="0"/>
              <a:t>Life Events on Psychological </a:t>
            </a:r>
            <a:r>
              <a:rPr lang="en-US" sz="900" dirty="0" smtClean="0"/>
              <a:t>Functioning </a:t>
            </a:r>
            <a:r>
              <a:rPr lang="en-US" sz="900" dirty="0"/>
              <a:t>in Children With and Without Serious Illness. </a:t>
            </a:r>
            <a:r>
              <a:rPr lang="en-US" sz="900" i="1" dirty="0"/>
              <a:t>Psychological Trauma: Theory, Research, Practice, and Policy</a:t>
            </a:r>
            <a:r>
              <a:rPr lang="en-US" sz="900" dirty="0"/>
              <a:t>, </a:t>
            </a:r>
            <a:r>
              <a:rPr lang="en-US" sz="900" i="1" dirty="0"/>
              <a:t>8(1),</a:t>
            </a:r>
            <a:r>
              <a:rPr lang="en-US" sz="900" dirty="0"/>
              <a:t> </a:t>
            </a:r>
            <a:r>
              <a:rPr lang="en-US" sz="900" dirty="0" smtClean="0"/>
              <a:t>	63-71</a:t>
            </a:r>
            <a:r>
              <a:rPr lang="en-US" sz="900" dirty="0"/>
              <a:t>. </a:t>
            </a:r>
            <a:r>
              <a:rPr lang="en-US" sz="900" dirty="0" err="1"/>
              <a:t>doi</a:t>
            </a:r>
            <a:r>
              <a:rPr lang="en-US" sz="900" dirty="0"/>
              <a:t>: </a:t>
            </a:r>
            <a:r>
              <a:rPr lang="en-US" sz="900" u="sng" dirty="0">
                <a:hlinkClick r:id="rId12"/>
              </a:rPr>
              <a:t>http://</a:t>
            </a:r>
            <a:r>
              <a:rPr lang="en-US" sz="900" u="sng" dirty="0" smtClean="0">
                <a:hlinkClick r:id="rId12"/>
              </a:rPr>
              <a:t>dx.doi.org/10.1037/tra0000017</a:t>
            </a:r>
            <a:endParaRPr lang="en-US" sz="900" dirty="0"/>
          </a:p>
          <a:p>
            <a:r>
              <a:rPr lang="en-US" sz="900" dirty="0" err="1"/>
              <a:t>Zepke</a:t>
            </a:r>
            <a:r>
              <a:rPr lang="en-US" sz="900" dirty="0"/>
              <a:t>, N. &amp; Leach, L. (2010). Improving student engagement: Ten proposals for action. </a:t>
            </a:r>
            <a:r>
              <a:rPr lang="en-US" sz="900" i="1" dirty="0"/>
              <a:t>Active </a:t>
            </a:r>
            <a:r>
              <a:rPr lang="en-US" sz="900" i="1" dirty="0" smtClean="0"/>
              <a:t>Learning </a:t>
            </a:r>
            <a:r>
              <a:rPr lang="en-US" sz="900" i="1" dirty="0"/>
              <a:t>in Higher Education, </a:t>
            </a:r>
            <a:r>
              <a:rPr lang="en-US" sz="900" i="1" dirty="0" smtClean="0"/>
              <a:t>11(3</a:t>
            </a:r>
            <a:r>
              <a:rPr lang="en-US" sz="900" i="1" dirty="0"/>
              <a:t>)</a:t>
            </a:r>
            <a:r>
              <a:rPr lang="en-US" sz="900" dirty="0"/>
              <a:t>, 167-177. </a:t>
            </a:r>
            <a:r>
              <a:rPr lang="en-US" sz="900" dirty="0" err="1"/>
              <a:t>doi</a:t>
            </a:r>
            <a:r>
              <a:rPr lang="en-US" sz="900" dirty="0"/>
              <a:t>: 10.1177/1469787410379680</a:t>
            </a:r>
          </a:p>
          <a:p>
            <a:endParaRPr lang="en-US" dirty="0"/>
          </a:p>
        </p:txBody>
      </p:sp>
    </p:spTree>
    <p:extLst>
      <p:ext uri="{BB962C8B-B14F-4D97-AF65-F5344CB8AC3E}">
        <p14:creationId xmlns:p14="http://schemas.microsoft.com/office/powerpoint/2010/main" val="139214855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C28AFC6-B88D-44A9-B54D-F106267A34DB}"/>
              </a:ext>
            </a:extLst>
          </p:cNvPr>
          <p:cNvSpPr>
            <a:spLocks noGrp="1"/>
          </p:cNvSpPr>
          <p:nvPr>
            <p:ph type="title"/>
          </p:nvPr>
        </p:nvSpPr>
        <p:spPr/>
        <p:txBody>
          <a:bodyPr vert="horz" lIns="91440" tIns="45720" rIns="91440" bIns="45720" rtlCol="0" anchor="ctr">
            <a:normAutofit/>
          </a:bodyPr>
          <a:lstStyle/>
          <a:p>
            <a:pPr algn="ctr"/>
            <a:r>
              <a:rPr lang="en-US" sz="3600"/>
              <a:t>Academic Engagement</a:t>
            </a:r>
            <a:endParaRPr lang="en-US"/>
          </a:p>
        </p:txBody>
      </p:sp>
      <p:sp>
        <p:nvSpPr>
          <p:cNvPr id="3" name="Content Placeholder 2">
            <a:extLst>
              <a:ext uri="{FF2B5EF4-FFF2-40B4-BE49-F238E27FC236}">
                <a16:creationId xmlns:a16="http://schemas.microsoft.com/office/drawing/2014/main" xmlns="" id="{40282163-5A20-4A17-9256-D02A2DDCA966}"/>
              </a:ext>
            </a:extLst>
          </p:cNvPr>
          <p:cNvSpPr>
            <a:spLocks noGrp="1"/>
          </p:cNvSpPr>
          <p:nvPr>
            <p:ph idx="1"/>
          </p:nvPr>
        </p:nvSpPr>
        <p:spPr>
          <a:xfrm>
            <a:off x="581025" y="2181225"/>
            <a:ext cx="11029950" cy="4115174"/>
          </a:xfrm>
        </p:spPr>
        <p:txBody>
          <a:bodyPr vert="horz" lIns="91440" tIns="45720" rIns="91440" bIns="45720" rtlCol="0" anchor="t">
            <a:normAutofit fontScale="47500" lnSpcReduction="20000"/>
          </a:bodyPr>
          <a:lstStyle/>
          <a:p>
            <a:pPr marL="305435" indent="-305435"/>
            <a:r>
              <a:rPr lang="en-US" b="1" dirty="0"/>
              <a:t>Definition: Multi-faceted concept</a:t>
            </a:r>
          </a:p>
          <a:p>
            <a:pPr marL="629920" lvl="1" indent="-305435"/>
            <a:endParaRPr lang="en-US" sz="1800" dirty="0"/>
          </a:p>
          <a:p>
            <a:pPr marL="0" indent="0">
              <a:buNone/>
            </a:pPr>
            <a:endParaRPr lang="en-US" dirty="0"/>
          </a:p>
          <a:p>
            <a:pPr marL="305435" indent="-305435"/>
            <a:endParaRPr lang="en-US" dirty="0"/>
          </a:p>
          <a:p>
            <a:pPr marL="305435" indent="-305435"/>
            <a:endParaRPr lang="en-US" dirty="0"/>
          </a:p>
          <a:p>
            <a:pPr marL="305435" indent="-305435"/>
            <a:endParaRPr lang="en-US" dirty="0"/>
          </a:p>
          <a:p>
            <a:pPr marL="305435" indent="-305435"/>
            <a:r>
              <a:rPr lang="en-US" b="1" dirty="0" err="1"/>
              <a:t>Zepke</a:t>
            </a:r>
            <a:r>
              <a:rPr lang="en-US" b="1" dirty="0"/>
              <a:t> and Leach (2010) - Meta-analysis evaluated 93 studies from 10 different countries. Study results identified four perspectives on school engagement.</a:t>
            </a:r>
          </a:p>
          <a:p>
            <a:pPr marL="0" indent="0">
              <a:buNone/>
            </a:pPr>
            <a:endParaRPr lang="en-US" sz="3200" b="1" dirty="0"/>
          </a:p>
          <a:p>
            <a:pPr marL="305435" indent="-305435"/>
            <a:r>
              <a:rPr lang="en-US" b="1" dirty="0"/>
              <a:t>Intrinsic ("micro") versus Extrinsic ("macro") Characteristics</a:t>
            </a:r>
            <a:endParaRPr lang="en-US" b="1" dirty="0">
              <a:solidFill>
                <a:schemeClr val="tx1"/>
              </a:solidFill>
            </a:endParaRPr>
          </a:p>
          <a:p>
            <a:pPr marL="629920" lvl="1" indent="-305435"/>
            <a:r>
              <a:rPr lang="en-US" b="1" dirty="0"/>
              <a:t>Macro Example: Teacher/Student Relations</a:t>
            </a:r>
          </a:p>
          <a:p>
            <a:pPr marL="629920" lvl="1" indent="-305435"/>
            <a:r>
              <a:rPr lang="en-US" b="1" dirty="0"/>
              <a:t>Micro Example: Mood, Motivation, Executive Functioning</a:t>
            </a:r>
          </a:p>
          <a:p>
            <a:pPr marL="324485" lvl="1" indent="0">
              <a:buNone/>
            </a:pPr>
            <a:endParaRPr lang="en-US" dirty="0"/>
          </a:p>
          <a:p>
            <a:pPr marL="305435" indent="-305435"/>
            <a:r>
              <a:rPr lang="en-US" sz="4000" b="1" dirty="0">
                <a:solidFill>
                  <a:schemeClr val="accent1"/>
                </a:solidFill>
              </a:rPr>
              <a:t>Handelsman et al. (2005) - Developed inventory of academic engagement called the Student Course Engagement Questionnaire (SCEQ)</a:t>
            </a:r>
          </a:p>
          <a:p>
            <a:pPr marL="629920" lvl="1" indent="-305435"/>
            <a:r>
              <a:rPr lang="en-US" sz="3600" b="1" dirty="0">
                <a:solidFill>
                  <a:schemeClr val="accent2"/>
                </a:solidFill>
              </a:rPr>
              <a:t>Evaluated engagement from the micro perspective</a:t>
            </a:r>
          </a:p>
          <a:p>
            <a:pPr marL="629920" lvl="1" indent="-305435"/>
            <a:r>
              <a:rPr lang="en-US" sz="3600" b="1" dirty="0">
                <a:solidFill>
                  <a:schemeClr val="accent2"/>
                </a:solidFill>
              </a:rPr>
              <a:t>Identified Four Factors of Student Engagement</a:t>
            </a:r>
          </a:p>
        </p:txBody>
      </p:sp>
      <p:sp>
        <p:nvSpPr>
          <p:cNvPr id="4" name="TextBox 3">
            <a:extLst>
              <a:ext uri="{FF2B5EF4-FFF2-40B4-BE49-F238E27FC236}">
                <a16:creationId xmlns:a16="http://schemas.microsoft.com/office/drawing/2014/main" xmlns="" id="{6E02D647-40F7-4473-AE89-7D33C1E413BF}"/>
              </a:ext>
            </a:extLst>
          </p:cNvPr>
          <p:cNvSpPr txBox="1"/>
          <p:nvPr/>
        </p:nvSpPr>
        <p:spPr>
          <a:xfrm>
            <a:off x="1628775" y="2486025"/>
            <a:ext cx="8461506" cy="830997"/>
          </a:xfrm>
          <a:prstGeom prst="rect">
            <a:avLst/>
          </a:prstGeom>
          <a:ln>
            <a:solidFill>
              <a:schemeClr val="accent2"/>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a:t>Marks (2000): “the attention, interest, investment, and effort students expend in the work of learning. Defined in this way, engagement implies both affective and behavioral participation in the learning experience” (pg. 154-155).</a:t>
            </a:r>
          </a:p>
        </p:txBody>
      </p:sp>
    </p:spTree>
    <p:extLst>
      <p:ext uri="{BB962C8B-B14F-4D97-AF65-F5344CB8AC3E}">
        <p14:creationId xmlns:p14="http://schemas.microsoft.com/office/powerpoint/2010/main" val="305562853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E212146-044A-455E-B87E-5697979B3AD6}"/>
              </a:ext>
            </a:extLst>
          </p:cNvPr>
          <p:cNvSpPr>
            <a:spLocks noGrp="1"/>
          </p:cNvSpPr>
          <p:nvPr>
            <p:ph type="title"/>
          </p:nvPr>
        </p:nvSpPr>
        <p:spPr/>
        <p:txBody>
          <a:bodyPr vert="horz" lIns="91440" tIns="45720" rIns="91440" bIns="45720" rtlCol="0" anchor="ctr">
            <a:normAutofit/>
          </a:bodyPr>
          <a:lstStyle/>
          <a:p>
            <a:pPr algn="ctr"/>
            <a:r>
              <a:rPr lang="en-US"/>
              <a:t>SCEQ Four Factors of Engagement</a:t>
            </a:r>
            <a:endParaRPr lang="en-US" err="1"/>
          </a:p>
        </p:txBody>
      </p:sp>
      <p:sp>
        <p:nvSpPr>
          <p:cNvPr id="3" name="Content Placeholder 2">
            <a:extLst>
              <a:ext uri="{FF2B5EF4-FFF2-40B4-BE49-F238E27FC236}">
                <a16:creationId xmlns:a16="http://schemas.microsoft.com/office/drawing/2014/main" xmlns="" id="{82737660-408B-45C6-98C3-4542D049E7FB}"/>
              </a:ext>
            </a:extLst>
          </p:cNvPr>
          <p:cNvSpPr>
            <a:spLocks noGrp="1"/>
          </p:cNvSpPr>
          <p:nvPr>
            <p:ph sz="half" idx="1"/>
          </p:nvPr>
        </p:nvSpPr>
        <p:spPr>
          <a:xfrm>
            <a:off x="581025" y="2227263"/>
            <a:ext cx="5422900" cy="4298690"/>
          </a:xfrm>
        </p:spPr>
        <p:txBody>
          <a:bodyPr vert="horz" lIns="91440" tIns="45720" rIns="91440" bIns="45720" rtlCol="0" anchor="t">
            <a:normAutofit fontScale="92500" lnSpcReduction="20000"/>
          </a:bodyPr>
          <a:lstStyle/>
          <a:p>
            <a:pPr marL="305435" indent="-305435"/>
            <a:r>
              <a:rPr lang="en-US" sz="2800" dirty="0"/>
              <a:t>Factor 1 - </a:t>
            </a:r>
            <a:r>
              <a:rPr lang="en-US" sz="2800" u="sng" dirty="0"/>
              <a:t>Skills Engagement</a:t>
            </a:r>
            <a:r>
              <a:rPr lang="en-US" sz="2800" dirty="0"/>
              <a:t>: </a:t>
            </a:r>
          </a:p>
          <a:p>
            <a:pPr marL="899795" lvl="2" indent="-269875"/>
            <a:r>
              <a:rPr lang="en-US" sz="2000" dirty="0"/>
              <a:t>Study skills</a:t>
            </a:r>
          </a:p>
          <a:p>
            <a:pPr marL="899795" lvl="2" indent="-269875"/>
            <a:r>
              <a:rPr lang="en-US" sz="2000" dirty="0"/>
              <a:t>Effort</a:t>
            </a:r>
            <a:endParaRPr lang="en-US" sz="2000" dirty="0">
              <a:solidFill>
                <a:srgbClr val="000000"/>
              </a:solidFill>
            </a:endParaRPr>
          </a:p>
          <a:p>
            <a:pPr marL="899795" lvl="2" indent="-269875"/>
            <a:r>
              <a:rPr lang="en-US" sz="2000" dirty="0"/>
              <a:t>Work completion</a:t>
            </a:r>
            <a:endParaRPr lang="en-US" sz="2000" dirty="0">
              <a:solidFill>
                <a:srgbClr val="000000"/>
              </a:solidFill>
            </a:endParaRPr>
          </a:p>
          <a:p>
            <a:pPr marL="899795" lvl="2" indent="-269875"/>
            <a:r>
              <a:rPr lang="en-US" sz="2000" dirty="0" smtClean="0"/>
              <a:t>Attendance</a:t>
            </a:r>
            <a:endParaRPr lang="en-US" sz="2000" dirty="0">
              <a:solidFill>
                <a:srgbClr val="000000"/>
              </a:solidFill>
            </a:endParaRPr>
          </a:p>
          <a:p>
            <a:pPr marL="899795" lvl="2" indent="-269875"/>
            <a:r>
              <a:rPr lang="en-US" sz="2000" dirty="0"/>
              <a:t>Taking and reviewing notes </a:t>
            </a:r>
            <a:endParaRPr lang="en-US" sz="2000" dirty="0">
              <a:solidFill>
                <a:schemeClr val="tx1"/>
              </a:solidFill>
            </a:endParaRPr>
          </a:p>
          <a:p>
            <a:pPr marL="305435" indent="-305435"/>
            <a:endParaRPr lang="en-US" dirty="0"/>
          </a:p>
          <a:p>
            <a:pPr marL="305435" indent="-305435"/>
            <a:r>
              <a:rPr lang="en-US" sz="2800" dirty="0"/>
              <a:t>Factor 2 - </a:t>
            </a:r>
            <a:r>
              <a:rPr lang="en-US" sz="2800" u="sng" dirty="0"/>
              <a:t>Emotional Engagement</a:t>
            </a:r>
            <a:r>
              <a:rPr lang="en-US" sz="2800" dirty="0"/>
              <a:t>:</a:t>
            </a:r>
          </a:p>
          <a:p>
            <a:pPr marL="899795" lvl="2" indent="-269875"/>
            <a:r>
              <a:rPr lang="en-US" sz="2000" dirty="0"/>
              <a:t>Desiring to learn</a:t>
            </a:r>
          </a:p>
          <a:p>
            <a:pPr marL="899795" lvl="2" indent="-269875"/>
            <a:r>
              <a:rPr lang="en-US" sz="2000" dirty="0"/>
              <a:t>Finding ways to make course interesting or relevant to their lives</a:t>
            </a:r>
            <a:endParaRPr lang="en-US" sz="2000" dirty="0">
              <a:solidFill>
                <a:schemeClr val="tx1"/>
              </a:solidFill>
            </a:endParaRPr>
          </a:p>
          <a:p>
            <a:pPr marL="305435" indent="-305435"/>
            <a:endParaRPr lang="en-US" dirty="0"/>
          </a:p>
          <a:p>
            <a:pPr marL="0" indent="0">
              <a:buNone/>
            </a:pPr>
            <a:endParaRPr lang="en-US" dirty="0"/>
          </a:p>
        </p:txBody>
      </p:sp>
      <p:sp>
        <p:nvSpPr>
          <p:cNvPr id="4" name="Content Placeholder 3">
            <a:extLst>
              <a:ext uri="{FF2B5EF4-FFF2-40B4-BE49-F238E27FC236}">
                <a16:creationId xmlns:a16="http://schemas.microsoft.com/office/drawing/2014/main" xmlns="" id="{2E139B11-716A-46D6-8298-FD0CC4AFA1FE}"/>
              </a:ext>
            </a:extLst>
          </p:cNvPr>
          <p:cNvSpPr>
            <a:spLocks noGrp="1"/>
          </p:cNvSpPr>
          <p:nvPr>
            <p:ph sz="half" idx="2"/>
          </p:nvPr>
        </p:nvSpPr>
        <p:spPr>
          <a:xfrm>
            <a:off x="6188075" y="2227263"/>
            <a:ext cx="5422900" cy="4260695"/>
          </a:xfrm>
        </p:spPr>
        <p:txBody>
          <a:bodyPr vert="horz" lIns="91440" tIns="45720" rIns="91440" bIns="45720" rtlCol="0" anchor="t">
            <a:normAutofit fontScale="92500" lnSpcReduction="20000"/>
          </a:bodyPr>
          <a:lstStyle/>
          <a:p>
            <a:pPr marL="305435" indent="-305435"/>
            <a:r>
              <a:rPr lang="en-US" sz="2800"/>
              <a:t>Factor 3 - </a:t>
            </a:r>
            <a:r>
              <a:rPr lang="en-US" sz="2800" u="sng"/>
              <a:t>Participation/Interaction Engagement</a:t>
            </a:r>
            <a:r>
              <a:rPr lang="en-US" sz="2800"/>
              <a:t>:</a:t>
            </a:r>
          </a:p>
          <a:p>
            <a:pPr marL="899795" lvl="2" indent="-269875"/>
            <a:r>
              <a:rPr lang="en-US" sz="2000"/>
              <a:t>Participating in discussions</a:t>
            </a:r>
            <a:endParaRPr lang="en-US" sz="2000">
              <a:solidFill>
                <a:srgbClr val="000000"/>
              </a:solidFill>
            </a:endParaRPr>
          </a:p>
          <a:p>
            <a:pPr marL="899795" lvl="2" indent="-269875"/>
            <a:r>
              <a:rPr lang="en-US" sz="2000"/>
              <a:t>Asking questions</a:t>
            </a:r>
            <a:endParaRPr lang="en-US" sz="2000">
              <a:solidFill>
                <a:schemeClr val="tx1"/>
              </a:solidFill>
            </a:endParaRPr>
          </a:p>
          <a:p>
            <a:pPr marL="899795" lvl="2" indent="-269875"/>
            <a:r>
              <a:rPr lang="en-US" sz="2000"/>
              <a:t>Seeking help when necessary </a:t>
            </a:r>
            <a:endParaRPr lang="en-US" sz="2000">
              <a:solidFill>
                <a:schemeClr val="tx1"/>
              </a:solidFill>
            </a:endParaRPr>
          </a:p>
          <a:p>
            <a:pPr marL="305435" indent="-305435"/>
            <a:endParaRPr lang="en-US"/>
          </a:p>
          <a:p>
            <a:pPr marL="305435" indent="-305435"/>
            <a:r>
              <a:rPr lang="en-US" sz="2800"/>
              <a:t>Factor 4 - </a:t>
            </a:r>
            <a:r>
              <a:rPr lang="en-US" sz="2800" u="sng"/>
              <a:t>Performance Engagement</a:t>
            </a:r>
            <a:r>
              <a:rPr lang="en-US" sz="2800"/>
              <a:t>:</a:t>
            </a:r>
          </a:p>
          <a:p>
            <a:pPr marL="899795" lvl="2" indent="-269875"/>
            <a:r>
              <a:rPr lang="en-US" sz="2000"/>
              <a:t>Performance on tests</a:t>
            </a:r>
          </a:p>
          <a:p>
            <a:pPr marL="899795" lvl="2" indent="-269875"/>
            <a:r>
              <a:rPr lang="en-US" sz="2000"/>
              <a:t>Grades</a:t>
            </a:r>
            <a:endParaRPr lang="en-US" sz="2000">
              <a:solidFill>
                <a:srgbClr val="000000"/>
              </a:solidFill>
            </a:endParaRPr>
          </a:p>
          <a:p>
            <a:pPr marL="899795" lvl="2" indent="-269875"/>
            <a:r>
              <a:rPr lang="en-US" sz="2000"/>
              <a:t>Confidence about abilities in the specific course.</a:t>
            </a:r>
            <a:endParaRPr lang="en-US" sz="2000">
              <a:solidFill>
                <a:schemeClr val="tx1"/>
              </a:solidFill>
            </a:endParaRPr>
          </a:p>
        </p:txBody>
      </p:sp>
    </p:spTree>
    <p:extLst>
      <p:ext uri="{BB962C8B-B14F-4D97-AF65-F5344CB8AC3E}">
        <p14:creationId xmlns:p14="http://schemas.microsoft.com/office/powerpoint/2010/main" val="107852581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E212146-044A-455E-B87E-5697979B3AD6}"/>
              </a:ext>
            </a:extLst>
          </p:cNvPr>
          <p:cNvSpPr>
            <a:spLocks noGrp="1"/>
          </p:cNvSpPr>
          <p:nvPr>
            <p:ph type="title"/>
          </p:nvPr>
        </p:nvSpPr>
        <p:spPr/>
        <p:txBody>
          <a:bodyPr vert="horz" lIns="91440" tIns="45720" rIns="91440" bIns="45720" rtlCol="0" anchor="ctr">
            <a:normAutofit/>
          </a:bodyPr>
          <a:lstStyle/>
          <a:p>
            <a:pPr algn="ctr"/>
            <a:r>
              <a:rPr lang="en-US"/>
              <a:t>SCEQ Four Factors of Engagement</a:t>
            </a:r>
            <a:endParaRPr lang="en-US" err="1"/>
          </a:p>
        </p:txBody>
      </p:sp>
      <p:sp>
        <p:nvSpPr>
          <p:cNvPr id="3" name="Content Placeholder 2">
            <a:extLst>
              <a:ext uri="{FF2B5EF4-FFF2-40B4-BE49-F238E27FC236}">
                <a16:creationId xmlns:a16="http://schemas.microsoft.com/office/drawing/2014/main" xmlns="" id="{82737660-408B-45C6-98C3-4542D049E7FB}"/>
              </a:ext>
            </a:extLst>
          </p:cNvPr>
          <p:cNvSpPr>
            <a:spLocks noGrp="1"/>
          </p:cNvSpPr>
          <p:nvPr>
            <p:ph sz="half" idx="1"/>
          </p:nvPr>
        </p:nvSpPr>
        <p:spPr>
          <a:xfrm>
            <a:off x="581025" y="2227263"/>
            <a:ext cx="5422900" cy="4298690"/>
          </a:xfrm>
        </p:spPr>
        <p:txBody>
          <a:bodyPr vert="horz" lIns="91440" tIns="45720" rIns="91440" bIns="45720" rtlCol="0" anchor="t">
            <a:normAutofit fontScale="92500" lnSpcReduction="20000"/>
          </a:bodyPr>
          <a:lstStyle/>
          <a:p>
            <a:pPr marL="305435" indent="-305435"/>
            <a:r>
              <a:rPr lang="en-US" sz="2800" dirty="0">
                <a:solidFill>
                  <a:schemeClr val="accent1"/>
                </a:solidFill>
              </a:rPr>
              <a:t>Factor 1 - </a:t>
            </a:r>
            <a:r>
              <a:rPr lang="en-US" sz="2800" u="sng" dirty="0">
                <a:solidFill>
                  <a:schemeClr val="accent1"/>
                </a:solidFill>
              </a:rPr>
              <a:t>Skills Engagement</a:t>
            </a:r>
            <a:r>
              <a:rPr lang="en-US" sz="2800" dirty="0">
                <a:solidFill>
                  <a:schemeClr val="accent1"/>
                </a:solidFill>
              </a:rPr>
              <a:t>: </a:t>
            </a:r>
          </a:p>
          <a:p>
            <a:pPr marL="899795" lvl="2" indent="-269875"/>
            <a:r>
              <a:rPr lang="en-US" sz="2000" dirty="0">
                <a:solidFill>
                  <a:schemeClr val="accent2"/>
                </a:solidFill>
              </a:rPr>
              <a:t>Study skills</a:t>
            </a:r>
          </a:p>
          <a:p>
            <a:pPr marL="899795" lvl="2" indent="-269875"/>
            <a:r>
              <a:rPr lang="en-US" sz="2000" dirty="0">
                <a:solidFill>
                  <a:schemeClr val="accent2"/>
                </a:solidFill>
              </a:rPr>
              <a:t>Effort</a:t>
            </a:r>
          </a:p>
          <a:p>
            <a:pPr marL="899795" lvl="2" indent="-269875"/>
            <a:r>
              <a:rPr lang="en-US" sz="2000" dirty="0">
                <a:solidFill>
                  <a:schemeClr val="accent2"/>
                </a:solidFill>
              </a:rPr>
              <a:t>Work completion</a:t>
            </a:r>
          </a:p>
          <a:p>
            <a:pPr marL="899795" lvl="2" indent="-269875"/>
            <a:r>
              <a:rPr lang="en-US" sz="2000" dirty="0" smtClean="0">
                <a:solidFill>
                  <a:schemeClr val="accent2"/>
                </a:solidFill>
              </a:rPr>
              <a:t>Attendance</a:t>
            </a:r>
            <a:endParaRPr lang="en-US" sz="2000" dirty="0">
              <a:solidFill>
                <a:schemeClr val="accent2"/>
              </a:solidFill>
            </a:endParaRPr>
          </a:p>
          <a:p>
            <a:pPr marL="899795" lvl="2" indent="-269875"/>
            <a:r>
              <a:rPr lang="en-US" sz="2000" dirty="0">
                <a:solidFill>
                  <a:schemeClr val="accent2"/>
                </a:solidFill>
              </a:rPr>
              <a:t>Taking and reviewing notes </a:t>
            </a:r>
          </a:p>
          <a:p>
            <a:pPr marL="305435" indent="-305435"/>
            <a:endParaRPr lang="en-US" dirty="0"/>
          </a:p>
          <a:p>
            <a:pPr marL="305435" indent="-305435"/>
            <a:r>
              <a:rPr lang="en-US" sz="2800" dirty="0"/>
              <a:t>Factor 2 - </a:t>
            </a:r>
            <a:r>
              <a:rPr lang="en-US" sz="2800" u="sng" dirty="0"/>
              <a:t>Emotional Engagement</a:t>
            </a:r>
            <a:r>
              <a:rPr lang="en-US" sz="2800" dirty="0"/>
              <a:t>:</a:t>
            </a:r>
          </a:p>
          <a:p>
            <a:pPr marL="899795" lvl="2" indent="-269875"/>
            <a:r>
              <a:rPr lang="en-US" sz="2000" dirty="0"/>
              <a:t>Desiring to learn</a:t>
            </a:r>
          </a:p>
          <a:p>
            <a:pPr marL="899795" lvl="2" indent="-269875"/>
            <a:r>
              <a:rPr lang="en-US" sz="2000" dirty="0"/>
              <a:t>Finding ways to make course interesting or relevant to their lives</a:t>
            </a:r>
            <a:endParaRPr lang="en-US" sz="2000" dirty="0">
              <a:solidFill>
                <a:schemeClr val="tx1"/>
              </a:solidFill>
            </a:endParaRPr>
          </a:p>
          <a:p>
            <a:pPr marL="305435" indent="-305435"/>
            <a:endParaRPr lang="en-US" dirty="0"/>
          </a:p>
          <a:p>
            <a:pPr marL="0" indent="0">
              <a:buNone/>
            </a:pPr>
            <a:endParaRPr lang="en-US" dirty="0"/>
          </a:p>
        </p:txBody>
      </p:sp>
      <p:sp>
        <p:nvSpPr>
          <p:cNvPr id="4" name="Content Placeholder 3">
            <a:extLst>
              <a:ext uri="{FF2B5EF4-FFF2-40B4-BE49-F238E27FC236}">
                <a16:creationId xmlns:a16="http://schemas.microsoft.com/office/drawing/2014/main" xmlns="" id="{2E139B11-716A-46D6-8298-FD0CC4AFA1FE}"/>
              </a:ext>
            </a:extLst>
          </p:cNvPr>
          <p:cNvSpPr>
            <a:spLocks noGrp="1"/>
          </p:cNvSpPr>
          <p:nvPr>
            <p:ph sz="half" idx="2"/>
          </p:nvPr>
        </p:nvSpPr>
        <p:spPr>
          <a:xfrm>
            <a:off x="6188075" y="2227263"/>
            <a:ext cx="5422900" cy="4260695"/>
          </a:xfrm>
        </p:spPr>
        <p:txBody>
          <a:bodyPr vert="horz" lIns="91440" tIns="45720" rIns="91440" bIns="45720" rtlCol="0" anchor="t">
            <a:normAutofit fontScale="92500" lnSpcReduction="20000"/>
          </a:bodyPr>
          <a:lstStyle/>
          <a:p>
            <a:pPr marL="305435" indent="-305435"/>
            <a:r>
              <a:rPr lang="en-US" sz="2800"/>
              <a:t>Factor 3 - </a:t>
            </a:r>
            <a:r>
              <a:rPr lang="en-US" sz="2800" u="sng"/>
              <a:t>Participation/Interaction Engagement</a:t>
            </a:r>
            <a:r>
              <a:rPr lang="en-US" sz="2800"/>
              <a:t>:</a:t>
            </a:r>
          </a:p>
          <a:p>
            <a:pPr marL="899795" lvl="2" indent="-269875"/>
            <a:r>
              <a:rPr lang="en-US" sz="2000"/>
              <a:t>Participating in discussions</a:t>
            </a:r>
            <a:endParaRPr lang="en-US" sz="2000">
              <a:solidFill>
                <a:srgbClr val="000000"/>
              </a:solidFill>
            </a:endParaRPr>
          </a:p>
          <a:p>
            <a:pPr marL="899795" lvl="2" indent="-269875"/>
            <a:r>
              <a:rPr lang="en-US" sz="2000"/>
              <a:t>Asking questions</a:t>
            </a:r>
            <a:endParaRPr lang="en-US" sz="2000">
              <a:solidFill>
                <a:schemeClr val="tx1"/>
              </a:solidFill>
            </a:endParaRPr>
          </a:p>
          <a:p>
            <a:pPr marL="899795" lvl="2" indent="-269875"/>
            <a:r>
              <a:rPr lang="en-US" sz="2000"/>
              <a:t>Seeking help when necessary </a:t>
            </a:r>
            <a:endParaRPr lang="en-US" sz="2000">
              <a:solidFill>
                <a:schemeClr val="tx1"/>
              </a:solidFill>
            </a:endParaRPr>
          </a:p>
          <a:p>
            <a:pPr marL="305435" indent="-305435"/>
            <a:endParaRPr lang="en-US"/>
          </a:p>
          <a:p>
            <a:pPr marL="305435" indent="-305435"/>
            <a:r>
              <a:rPr lang="en-US" sz="2800"/>
              <a:t>Factor 4 - </a:t>
            </a:r>
            <a:r>
              <a:rPr lang="en-US" sz="2800" u="sng"/>
              <a:t>Performance Engagement</a:t>
            </a:r>
            <a:r>
              <a:rPr lang="en-US" sz="2800"/>
              <a:t>:</a:t>
            </a:r>
          </a:p>
          <a:p>
            <a:pPr marL="899795" lvl="2" indent="-269875"/>
            <a:r>
              <a:rPr lang="en-US" sz="2000"/>
              <a:t>Performance on tests</a:t>
            </a:r>
          </a:p>
          <a:p>
            <a:pPr marL="899795" lvl="2" indent="-269875"/>
            <a:r>
              <a:rPr lang="en-US" sz="2000"/>
              <a:t>Grades</a:t>
            </a:r>
            <a:endParaRPr lang="en-US" sz="2000">
              <a:solidFill>
                <a:srgbClr val="000000"/>
              </a:solidFill>
            </a:endParaRPr>
          </a:p>
          <a:p>
            <a:pPr marL="899795" lvl="2" indent="-269875"/>
            <a:r>
              <a:rPr lang="en-US" sz="2000"/>
              <a:t>Confidence about abilities in the specific course.</a:t>
            </a:r>
            <a:endParaRPr lang="en-US" sz="2000">
              <a:solidFill>
                <a:schemeClr val="tx1"/>
              </a:solidFill>
            </a:endParaRPr>
          </a:p>
        </p:txBody>
      </p:sp>
    </p:spTree>
    <p:extLst>
      <p:ext uri="{BB962C8B-B14F-4D97-AF65-F5344CB8AC3E}">
        <p14:creationId xmlns:p14="http://schemas.microsoft.com/office/powerpoint/2010/main" val="1036540889"/>
      </p:ext>
    </p:extLst>
  </p:cSld>
  <p:clrMapOvr>
    <a:masterClrMapping/>
  </p:clrMapOvr>
  <p:timing>
    <p:tnLst>
      <p:par>
        <p:cTn id="1" dur="indefinite" restart="never" nodeType="tmRoot"/>
      </p:par>
    </p:tnLst>
  </p:timing>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4D1434"/>
      </a:accent1>
      <a:accent2>
        <a:srgbClr val="903163"/>
      </a:accent2>
      <a:accent3>
        <a:srgbClr val="B2324B"/>
      </a:accent3>
      <a:accent4>
        <a:srgbClr val="969FA7"/>
      </a:accent4>
      <a:accent5>
        <a:srgbClr val="66B1CE"/>
      </a:accent5>
      <a:accent6>
        <a:srgbClr val="40619D"/>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5503</TotalTime>
  <Words>5327</Words>
  <Application>Microsoft Macintosh PowerPoint</Application>
  <PresentationFormat>Widescreen</PresentationFormat>
  <Paragraphs>725</Paragraphs>
  <Slides>61</Slides>
  <Notes>36</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61</vt:i4>
      </vt:variant>
    </vt:vector>
  </HeadingPairs>
  <TitlesOfParts>
    <vt:vector size="70" baseType="lpstr">
      <vt:lpstr>Calibri</vt:lpstr>
      <vt:lpstr>Garamond</vt:lpstr>
      <vt:lpstr>Gill Sans MT</vt:lpstr>
      <vt:lpstr>Mangal</vt:lpstr>
      <vt:lpstr>Times New Roman</vt:lpstr>
      <vt:lpstr>Wingdings</vt:lpstr>
      <vt:lpstr>Wingdings 2</vt:lpstr>
      <vt:lpstr>Arial</vt:lpstr>
      <vt:lpstr>Dividend</vt:lpstr>
      <vt:lpstr>Effects of Stress, Sleep Hygiene, and Exercise on  Academic Engagement in Undergraduate Students  </vt:lpstr>
      <vt:lpstr>Academic Engagement</vt:lpstr>
      <vt:lpstr>Academic Engagement</vt:lpstr>
      <vt:lpstr> Zepke and Leach (2010): four perspectives on school engagement.</vt:lpstr>
      <vt:lpstr>Academic Engagement</vt:lpstr>
      <vt:lpstr>Academic Engagement</vt:lpstr>
      <vt:lpstr>Academic Engagement</vt:lpstr>
      <vt:lpstr>SCEQ Four Factors of Engagement</vt:lpstr>
      <vt:lpstr>SCEQ Four Factors of Engagement</vt:lpstr>
      <vt:lpstr>SCEQ Four Factors of Engagement</vt:lpstr>
      <vt:lpstr>SCEQ Four Factors of Engagement</vt:lpstr>
      <vt:lpstr>SCEQ Four Factors of Engagement</vt:lpstr>
      <vt:lpstr>Effects on Academic Engagement</vt:lpstr>
      <vt:lpstr>Stress</vt:lpstr>
      <vt:lpstr>Stress and Academic Engagement</vt:lpstr>
      <vt:lpstr>Stressful life events</vt:lpstr>
      <vt:lpstr>Stressful Life Events:  Acute  versus chronic</vt:lpstr>
      <vt:lpstr>Stressful Life Events:  Acute  versus chronic</vt:lpstr>
      <vt:lpstr>Stress and Academic Engagement</vt:lpstr>
      <vt:lpstr>Stress and Behavior </vt:lpstr>
      <vt:lpstr>Stress and Depression</vt:lpstr>
      <vt:lpstr>Stress, Sleep,  and Academic Engagement</vt:lpstr>
      <vt:lpstr>Stress &amp; Sleep</vt:lpstr>
      <vt:lpstr>PowerPoint Presentation</vt:lpstr>
      <vt:lpstr>Impacts of SleeP</vt:lpstr>
      <vt:lpstr>SleeP and Academic Performance</vt:lpstr>
      <vt:lpstr>SleeP and Academic Performance</vt:lpstr>
      <vt:lpstr>SleeP and Cognitive/Affective Functioning</vt:lpstr>
      <vt:lpstr>SleeP’s impact on Academic Engagement</vt:lpstr>
      <vt:lpstr>SleeP’s impact on Academic Engagement</vt:lpstr>
      <vt:lpstr>SleeP Habits in Undergraduates</vt:lpstr>
      <vt:lpstr>SleeP Habits </vt:lpstr>
      <vt:lpstr>Sleep Hygiene</vt:lpstr>
      <vt:lpstr>Sleep Hygiene</vt:lpstr>
      <vt:lpstr>Sleep Hygiene</vt:lpstr>
      <vt:lpstr>Sleep Hygiene</vt:lpstr>
      <vt:lpstr>Exercise</vt:lpstr>
      <vt:lpstr>Exercise</vt:lpstr>
      <vt:lpstr>Exercise</vt:lpstr>
      <vt:lpstr>Exercise: Types and Dosages</vt:lpstr>
      <vt:lpstr>Exercise: Types and Dosages</vt:lpstr>
      <vt:lpstr>Exercise &amp; Stress</vt:lpstr>
      <vt:lpstr>Current Study</vt:lpstr>
      <vt:lpstr>PowerPoint Presentation</vt:lpstr>
      <vt:lpstr>PowerPoint Presentation</vt:lpstr>
      <vt:lpstr>PowerPoint Presentation</vt:lpstr>
      <vt:lpstr>PowerPoint Presentation</vt:lpstr>
      <vt:lpstr>PowerPoint Presentation</vt:lpstr>
      <vt:lpstr>PowerPoint Presentation</vt:lpstr>
      <vt:lpstr>Methods</vt:lpstr>
      <vt:lpstr>Methods</vt:lpstr>
      <vt:lpstr>Methods</vt:lpstr>
      <vt:lpstr>Methods</vt:lpstr>
      <vt:lpstr>Methods</vt:lpstr>
      <vt:lpstr>Methods</vt:lpstr>
      <vt:lpstr>Methods</vt:lpstr>
      <vt:lpstr>Methods</vt:lpstr>
      <vt:lpstr>Methods</vt:lpstr>
      <vt:lpstr>Methods</vt:lpstr>
      <vt:lpstr>PowerPoint Presentation</vt:lpstr>
      <vt:lpstr>PowerPoint Presentation</vt:lpstr>
    </vt:vector>
  </TitlesOfParts>
  <LinksUpToDate>false</LinksUpToDate>
  <SharedDoc>false</SharedDoc>
  <HyperlinksChanged>false</HyperlinksChanged>
  <AppVersion>15.0040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Effects of Stress, Sleep Hygiene, and Exercise on  Academic Engagement in Undergraduate Students  </dc:title>
  <cp:lastModifiedBy>Nelson, Audrey R - (audreyn)</cp:lastModifiedBy>
  <cp:revision>185</cp:revision>
  <dcterms:modified xsi:type="dcterms:W3CDTF">2017-12-12T16:51:59Z</dcterms:modified>
</cp:coreProperties>
</file>

<file path=docProps/thumbnail.jpeg>
</file>